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40"/>
  </p:notesMasterIdLst>
  <p:handoutMasterIdLst>
    <p:handoutMasterId r:id="rId41"/>
  </p:handoutMasterIdLst>
  <p:sldIdLst>
    <p:sldId id="274" r:id="rId5"/>
    <p:sldId id="275" r:id="rId6"/>
    <p:sldId id="276" r:id="rId7"/>
    <p:sldId id="277" r:id="rId8"/>
    <p:sldId id="278" r:id="rId9"/>
    <p:sldId id="279" r:id="rId10"/>
    <p:sldId id="280" r:id="rId11"/>
    <p:sldId id="281" r:id="rId12"/>
    <p:sldId id="283" r:id="rId13"/>
    <p:sldId id="284" r:id="rId14"/>
    <p:sldId id="285" r:id="rId15"/>
    <p:sldId id="286" r:id="rId16"/>
    <p:sldId id="301" r:id="rId17"/>
    <p:sldId id="287" r:id="rId18"/>
    <p:sldId id="288" r:id="rId19"/>
    <p:sldId id="289" r:id="rId20"/>
    <p:sldId id="290" r:id="rId21"/>
    <p:sldId id="302" r:id="rId22"/>
    <p:sldId id="291" r:id="rId23"/>
    <p:sldId id="292" r:id="rId24"/>
    <p:sldId id="293" r:id="rId25"/>
    <p:sldId id="295" r:id="rId26"/>
    <p:sldId id="303" r:id="rId27"/>
    <p:sldId id="304" r:id="rId28"/>
    <p:sldId id="305" r:id="rId29"/>
    <p:sldId id="306" r:id="rId30"/>
    <p:sldId id="307" r:id="rId31"/>
    <p:sldId id="308" r:id="rId32"/>
    <p:sldId id="309" r:id="rId33"/>
    <p:sldId id="310" r:id="rId34"/>
    <p:sldId id="312" r:id="rId35"/>
    <p:sldId id="313" r:id="rId36"/>
    <p:sldId id="314" r:id="rId37"/>
    <p:sldId id="315" r:id="rId38"/>
    <p:sldId id="316"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8" autoAdjust="0"/>
    <p:restoredTop sz="94619" autoAdjust="0"/>
  </p:normalViewPr>
  <p:slideViewPr>
    <p:cSldViewPr snapToGrid="0">
      <p:cViewPr varScale="1">
        <p:scale>
          <a:sx n="60" d="100"/>
          <a:sy n="60" d="100"/>
        </p:scale>
        <p:origin x="72" y="1458"/>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729D20-2FFC-4FC2-9878-AEA4C57EAF2A}" type="datetime1">
              <a:rPr lang="en-GB" smtClean="0"/>
              <a:t>02/09/2024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3F0997-311E-4AF5-8D6F-6E1E2DB4BAFB}" type="slidenum">
              <a:rPr lang="en-GB" smtClean="0"/>
              <a:t>‹#›</a:t>
            </a:fld>
            <a:endParaRPr lang="en-GB" dirty="0"/>
          </a:p>
        </p:txBody>
      </p:sp>
    </p:spTree>
    <p:extLst>
      <p:ext uri="{BB962C8B-B14F-4D97-AF65-F5344CB8AC3E}">
        <p14:creationId xmlns:p14="http://schemas.microsoft.com/office/powerpoint/2010/main" val="5421189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3A7D43F-B5B2-4101-A163-CE335D8D6578}" type="datetime1">
              <a:rPr lang="en-GB" noProof="0" smtClean="0"/>
              <a:t>02/09/2024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Quarter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306F76E-E60C-4C54-B47A-C2C406EC8F72}" type="slidenum">
              <a:rPr lang="en-GB" noProof="0" smtClean="0"/>
              <a:t>‹#›</a:t>
            </a:fld>
            <a:endParaRPr lang="en-GB" noProof="0"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4306F76E-E60C-4C54-B47A-C2C406EC8F72}" type="slidenum">
              <a:rPr lang="en-GB" smtClean="0"/>
              <a:t>1</a:t>
            </a:fld>
            <a:endParaRPr lang="en-GB" dirty="0"/>
          </a:p>
        </p:txBody>
      </p:sp>
    </p:spTree>
    <p:extLst>
      <p:ext uri="{BB962C8B-B14F-4D97-AF65-F5344CB8AC3E}">
        <p14:creationId xmlns:p14="http://schemas.microsoft.com/office/powerpoint/2010/main" val="4016687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pPr rtl="0"/>
            <a:fld id="{7B090967-90F6-45C6-94B5-B5A2ABE2D2B5}" type="datetime1">
              <a:rPr lang="en-GB" noProof="0" smtClean="0"/>
              <a:t>02/09/2024</a:t>
            </a:fld>
            <a:endParaRPr lang="en-GB" noProof="0" dirty="0"/>
          </a:p>
        </p:txBody>
      </p:sp>
      <p:sp>
        <p:nvSpPr>
          <p:cNvPr id="5" name="Footer Placeholder 4"/>
          <p:cNvSpPr>
            <a:spLocks noGrp="1"/>
          </p:cNvSpPr>
          <p:nvPr>
            <p:ph type="ftr" sz="quarter" idx="11"/>
          </p:nvPr>
        </p:nvSpPr>
        <p:spPr>
          <a:xfrm>
            <a:off x="1876424" y="5410201"/>
            <a:ext cx="5124886" cy="365125"/>
          </a:xfrm>
        </p:spPr>
        <p:txBody>
          <a:bodyPr/>
          <a:lstStyle/>
          <a:p>
            <a:pPr rtl="0"/>
            <a:endParaRPr lang="en-GB" noProof="0" dirty="0"/>
          </a:p>
        </p:txBody>
      </p:sp>
      <p:sp>
        <p:nvSpPr>
          <p:cNvPr id="6" name="Slide Number Placeholder 5"/>
          <p:cNvSpPr>
            <a:spLocks noGrp="1"/>
          </p:cNvSpPr>
          <p:nvPr>
            <p:ph type="sldNum" sz="quarter" idx="12"/>
          </p:nvPr>
        </p:nvSpPr>
        <p:spPr>
          <a:xfrm>
            <a:off x="9896911" y="5410199"/>
            <a:ext cx="771089" cy="365125"/>
          </a:xfrm>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2077464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rtl="0"/>
            <a:fld id="{86E9B23F-5A5F-4267-A976-1016A9E66A87}" type="datetime1">
              <a:rPr lang="en-GB" noProof="0" smtClean="0"/>
              <a:t>02/09/2024</a:t>
            </a:fld>
            <a:endParaRPr lang="en-GB" noProof="0" dirty="0"/>
          </a:p>
        </p:txBody>
      </p:sp>
      <p:sp>
        <p:nvSpPr>
          <p:cNvPr id="6" name="Footer Placeholder 5"/>
          <p:cNvSpPr>
            <a:spLocks noGrp="1"/>
          </p:cNvSpPr>
          <p:nvPr>
            <p:ph type="ftr" sz="quarter" idx="11"/>
          </p:nvPr>
        </p:nvSpPr>
        <p:spPr/>
        <p:txBody>
          <a:bodyPr/>
          <a:lstStyle/>
          <a:p>
            <a:pPr rtl="0"/>
            <a:endParaRPr lang="en-GB" noProof="0" dirty="0"/>
          </a:p>
        </p:txBody>
      </p:sp>
      <p:sp>
        <p:nvSpPr>
          <p:cNvPr id="7" name="Slide Number Placeholder 6"/>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113375343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rtl="0"/>
            <a:fld id="{86E9B23F-5A5F-4267-A976-1016A9E66A87}" type="datetime1">
              <a:rPr lang="en-GB" noProof="0" smtClean="0"/>
              <a:t>02/09/2024</a:t>
            </a:fld>
            <a:endParaRPr lang="en-GB" noProof="0" dirty="0"/>
          </a:p>
        </p:txBody>
      </p:sp>
      <p:sp>
        <p:nvSpPr>
          <p:cNvPr id="6" name="Footer Placeholder 5"/>
          <p:cNvSpPr>
            <a:spLocks noGrp="1"/>
          </p:cNvSpPr>
          <p:nvPr>
            <p:ph type="ftr" sz="quarter" idx="11"/>
          </p:nvPr>
        </p:nvSpPr>
        <p:spPr/>
        <p:txBody>
          <a:bodyPr/>
          <a:lstStyle/>
          <a:p>
            <a:pPr rtl="0"/>
            <a:endParaRPr lang="en-GB" noProof="0" dirty="0"/>
          </a:p>
        </p:txBody>
      </p:sp>
      <p:sp>
        <p:nvSpPr>
          <p:cNvPr id="7" name="Slide Number Placeholder 6"/>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407797787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rtl="0"/>
            <a:fld id="{86E9B23F-5A5F-4267-A976-1016A9E66A87}" type="datetime1">
              <a:rPr lang="en-GB" noProof="0" smtClean="0"/>
              <a:t>02/09/2024</a:t>
            </a:fld>
            <a:endParaRPr lang="en-GB" noProof="0" dirty="0"/>
          </a:p>
        </p:txBody>
      </p:sp>
      <p:sp>
        <p:nvSpPr>
          <p:cNvPr id="6" name="Footer Placeholder 5"/>
          <p:cNvSpPr>
            <a:spLocks noGrp="1"/>
          </p:cNvSpPr>
          <p:nvPr>
            <p:ph type="ftr" sz="quarter" idx="11"/>
          </p:nvPr>
        </p:nvSpPr>
        <p:spPr/>
        <p:txBody>
          <a:bodyPr/>
          <a:lstStyle/>
          <a:p>
            <a:pPr rtl="0"/>
            <a:endParaRPr lang="en-GB" noProof="0" dirty="0"/>
          </a:p>
        </p:txBody>
      </p:sp>
      <p:sp>
        <p:nvSpPr>
          <p:cNvPr id="7" name="Slide Number Placeholder 6"/>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8716960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rtl="0"/>
            <a:fld id="{86E9B23F-5A5F-4267-A976-1016A9E66A87}" type="datetime1">
              <a:rPr lang="en-GB" noProof="0" smtClean="0"/>
              <a:t>02/09/2024</a:t>
            </a:fld>
            <a:endParaRPr lang="en-GB" noProof="0" dirty="0"/>
          </a:p>
        </p:txBody>
      </p:sp>
      <p:sp>
        <p:nvSpPr>
          <p:cNvPr id="6" name="Footer Placeholder 5"/>
          <p:cNvSpPr>
            <a:spLocks noGrp="1"/>
          </p:cNvSpPr>
          <p:nvPr>
            <p:ph type="ftr" sz="quarter" idx="11"/>
          </p:nvPr>
        </p:nvSpPr>
        <p:spPr/>
        <p:txBody>
          <a:bodyPr/>
          <a:lstStyle/>
          <a:p>
            <a:pPr rtl="0"/>
            <a:endParaRPr lang="en-GB" noProof="0" dirty="0"/>
          </a:p>
        </p:txBody>
      </p:sp>
      <p:sp>
        <p:nvSpPr>
          <p:cNvPr id="7" name="Slide Number Placeholder 6"/>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205035236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pPr rtl="0"/>
            <a:fld id="{86E9B23F-5A5F-4267-A976-1016A9E66A87}" type="datetime1">
              <a:rPr lang="en-GB" noProof="0" smtClean="0"/>
              <a:t>02/09/2024</a:t>
            </a:fld>
            <a:endParaRPr lang="en-GB" noProof="0" dirty="0"/>
          </a:p>
        </p:txBody>
      </p:sp>
      <p:sp>
        <p:nvSpPr>
          <p:cNvPr id="4" name="Footer Placeholder 3"/>
          <p:cNvSpPr>
            <a:spLocks noGrp="1"/>
          </p:cNvSpPr>
          <p:nvPr>
            <p:ph type="ftr" sz="quarter" idx="11"/>
          </p:nvPr>
        </p:nvSpPr>
        <p:spPr/>
        <p:txBody>
          <a:bodyPr/>
          <a:lstStyle/>
          <a:p>
            <a:pPr rtl="0"/>
            <a:endParaRPr lang="en-GB" noProof="0" dirty="0"/>
          </a:p>
        </p:txBody>
      </p:sp>
      <p:sp>
        <p:nvSpPr>
          <p:cNvPr id="5" name="Slide Number Placeholder 4"/>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424974304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pPr rtl="0"/>
            <a:fld id="{86E9B23F-5A5F-4267-A976-1016A9E66A87}" type="datetime1">
              <a:rPr lang="en-GB" noProof="0" smtClean="0"/>
              <a:t>02/09/2024</a:t>
            </a:fld>
            <a:endParaRPr lang="en-GB" noProof="0" dirty="0"/>
          </a:p>
        </p:txBody>
      </p:sp>
      <p:sp>
        <p:nvSpPr>
          <p:cNvPr id="4" name="Footer Placeholder 3"/>
          <p:cNvSpPr>
            <a:spLocks noGrp="1"/>
          </p:cNvSpPr>
          <p:nvPr>
            <p:ph type="ftr" sz="quarter" idx="11"/>
          </p:nvPr>
        </p:nvSpPr>
        <p:spPr/>
        <p:txBody>
          <a:bodyPr/>
          <a:lstStyle/>
          <a:p>
            <a:pPr rtl="0"/>
            <a:endParaRPr lang="en-GB" noProof="0" dirty="0"/>
          </a:p>
        </p:txBody>
      </p:sp>
      <p:sp>
        <p:nvSpPr>
          <p:cNvPr id="5" name="Slide Number Placeholder 4"/>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193230451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86E9B23F-5A5F-4267-A976-1016A9E66A87}" type="datetime1">
              <a:rPr lang="en-GB" noProof="0" smtClean="0"/>
              <a:t>02/09/2024</a:t>
            </a:fld>
            <a:endParaRPr lang="en-GB" noProof="0" dirty="0"/>
          </a:p>
        </p:txBody>
      </p:sp>
      <p:sp>
        <p:nvSpPr>
          <p:cNvPr id="5" name="Footer Placeholder 4"/>
          <p:cNvSpPr>
            <a:spLocks noGrp="1"/>
          </p:cNvSpPr>
          <p:nvPr>
            <p:ph type="ftr" sz="quarter" idx="11"/>
          </p:nvPr>
        </p:nvSpPr>
        <p:spPr/>
        <p:txBody>
          <a:bodyPr/>
          <a:lstStyle/>
          <a:p>
            <a:pPr rtl="0"/>
            <a:endParaRPr lang="en-GB" noProof="0" dirty="0"/>
          </a:p>
        </p:txBody>
      </p:sp>
      <p:sp>
        <p:nvSpPr>
          <p:cNvPr id="6" name="Slide Number Placeholder 5"/>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159830080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86E9B23F-5A5F-4267-A976-1016A9E66A87}" type="datetime1">
              <a:rPr lang="en-GB" noProof="0" smtClean="0"/>
              <a:t>02/09/2024</a:t>
            </a:fld>
            <a:endParaRPr lang="en-GB" noProof="0" dirty="0"/>
          </a:p>
        </p:txBody>
      </p:sp>
      <p:sp>
        <p:nvSpPr>
          <p:cNvPr id="5" name="Footer Placeholder 4"/>
          <p:cNvSpPr>
            <a:spLocks noGrp="1"/>
          </p:cNvSpPr>
          <p:nvPr>
            <p:ph type="ftr" sz="quarter" idx="11"/>
          </p:nvPr>
        </p:nvSpPr>
        <p:spPr/>
        <p:txBody>
          <a:bodyPr/>
          <a:lstStyle/>
          <a:p>
            <a:pPr rtl="0"/>
            <a:endParaRPr lang="en-GB" noProof="0" dirty="0"/>
          </a:p>
        </p:txBody>
      </p:sp>
      <p:sp>
        <p:nvSpPr>
          <p:cNvPr id="6" name="Slide Number Placeholder 5"/>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87359186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E47A702A-30F0-4CA0-A3DD-1D2787C5512A}" type="datetime1">
              <a:rPr lang="en-GB" noProof="0" smtClean="0"/>
              <a:t>02/09/2024</a:t>
            </a:fld>
            <a:endParaRPr lang="en-GB" noProof="0" dirty="0"/>
          </a:p>
        </p:txBody>
      </p:sp>
      <p:sp>
        <p:nvSpPr>
          <p:cNvPr id="5" name="Footer Placeholder 4"/>
          <p:cNvSpPr>
            <a:spLocks noGrp="1"/>
          </p:cNvSpPr>
          <p:nvPr>
            <p:ph type="ftr" sz="quarter" idx="11"/>
          </p:nvPr>
        </p:nvSpPr>
        <p:spPr/>
        <p:txBody>
          <a:bodyPr/>
          <a:lstStyle/>
          <a:p>
            <a:pPr rtl="0"/>
            <a:endParaRPr lang="en-GB" noProof="0" dirty="0"/>
          </a:p>
        </p:txBody>
      </p:sp>
      <p:sp>
        <p:nvSpPr>
          <p:cNvPr id="6" name="Slide Number Placeholder 5"/>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3236467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fld id="{9B7A7563-1F2A-45D8-94A4-DC8E9BEB96DF}" type="datetime1">
              <a:rPr lang="en-GB" noProof="0" smtClean="0"/>
              <a:t>02/09/2024</a:t>
            </a:fld>
            <a:endParaRPr lang="en-GB" noProof="0" dirty="0"/>
          </a:p>
        </p:txBody>
      </p:sp>
      <p:sp>
        <p:nvSpPr>
          <p:cNvPr id="5" name="Footer Placeholder 4"/>
          <p:cNvSpPr>
            <a:spLocks noGrp="1"/>
          </p:cNvSpPr>
          <p:nvPr>
            <p:ph type="ftr" sz="quarter" idx="11"/>
          </p:nvPr>
        </p:nvSpPr>
        <p:spPr/>
        <p:txBody>
          <a:bodyPr/>
          <a:lstStyle/>
          <a:p>
            <a:pPr rtl="0"/>
            <a:endParaRPr lang="en-GB" noProof="0" dirty="0"/>
          </a:p>
        </p:txBody>
      </p:sp>
      <p:sp>
        <p:nvSpPr>
          <p:cNvPr id="6" name="Slide Number Placeholder 5"/>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3273413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rtl="0"/>
            <a:fld id="{F9D2766B-0BB7-47A7-8CDA-60CBAFA83ED5}" type="datetime1">
              <a:rPr lang="en-GB" noProof="0" smtClean="0"/>
              <a:t>02/09/2024</a:t>
            </a:fld>
            <a:endParaRPr lang="en-GB" noProof="0" dirty="0"/>
          </a:p>
        </p:txBody>
      </p:sp>
      <p:sp>
        <p:nvSpPr>
          <p:cNvPr id="6" name="Footer Placeholder 5"/>
          <p:cNvSpPr>
            <a:spLocks noGrp="1"/>
          </p:cNvSpPr>
          <p:nvPr>
            <p:ph type="ftr" sz="quarter" idx="11"/>
          </p:nvPr>
        </p:nvSpPr>
        <p:spPr/>
        <p:txBody>
          <a:bodyPr/>
          <a:lstStyle/>
          <a:p>
            <a:pPr rtl="0"/>
            <a:endParaRPr lang="en-GB" noProof="0" dirty="0"/>
          </a:p>
        </p:txBody>
      </p:sp>
      <p:sp>
        <p:nvSpPr>
          <p:cNvPr id="7" name="Slide Number Placeholder 6"/>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318372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rtl="0"/>
            <a:fld id="{3359EFE5-483B-4905-B491-4A820420C700}" type="datetime1">
              <a:rPr lang="en-GB" noProof="0" smtClean="0"/>
              <a:t>02/09/2024</a:t>
            </a:fld>
            <a:endParaRPr lang="en-GB" noProof="0" dirty="0"/>
          </a:p>
        </p:txBody>
      </p:sp>
      <p:sp>
        <p:nvSpPr>
          <p:cNvPr id="8" name="Footer Placeholder 7"/>
          <p:cNvSpPr>
            <a:spLocks noGrp="1"/>
          </p:cNvSpPr>
          <p:nvPr>
            <p:ph type="ftr" sz="quarter" idx="11"/>
          </p:nvPr>
        </p:nvSpPr>
        <p:spPr/>
        <p:txBody>
          <a:bodyPr/>
          <a:lstStyle/>
          <a:p>
            <a:pPr rtl="0"/>
            <a:endParaRPr lang="en-GB" noProof="0" dirty="0"/>
          </a:p>
        </p:txBody>
      </p:sp>
      <p:sp>
        <p:nvSpPr>
          <p:cNvPr id="9" name="Slide Number Placeholder 8"/>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4217598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rtl="0"/>
            <a:fld id="{37D4A57A-F41D-46AC-B9B4-1FB8EE09BF61}" type="datetime1">
              <a:rPr lang="en-GB" noProof="0" smtClean="0"/>
              <a:t>02/09/2024</a:t>
            </a:fld>
            <a:endParaRPr lang="en-GB" noProof="0" dirty="0"/>
          </a:p>
        </p:txBody>
      </p:sp>
      <p:sp>
        <p:nvSpPr>
          <p:cNvPr id="4" name="Footer Placeholder 3"/>
          <p:cNvSpPr>
            <a:spLocks noGrp="1"/>
          </p:cNvSpPr>
          <p:nvPr>
            <p:ph type="ftr" sz="quarter" idx="11"/>
          </p:nvPr>
        </p:nvSpPr>
        <p:spPr/>
        <p:txBody>
          <a:bodyPr/>
          <a:lstStyle/>
          <a:p>
            <a:pPr rtl="0"/>
            <a:endParaRPr lang="en-GB" noProof="0" dirty="0"/>
          </a:p>
        </p:txBody>
      </p:sp>
      <p:sp>
        <p:nvSpPr>
          <p:cNvPr id="5" name="Slide Number Placeholder 4"/>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621591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F794958B-C7FF-41BA-9858-78CF07E71969}" type="datetime1">
              <a:rPr lang="en-GB" noProof="0" smtClean="0"/>
              <a:t>02/09/2024</a:t>
            </a:fld>
            <a:endParaRPr lang="en-GB" noProof="0" dirty="0"/>
          </a:p>
        </p:txBody>
      </p:sp>
      <p:sp>
        <p:nvSpPr>
          <p:cNvPr id="3" name="Footer Placeholder 2"/>
          <p:cNvSpPr>
            <a:spLocks noGrp="1"/>
          </p:cNvSpPr>
          <p:nvPr>
            <p:ph type="ftr" sz="quarter" idx="11"/>
          </p:nvPr>
        </p:nvSpPr>
        <p:spPr/>
        <p:txBody>
          <a:bodyPr/>
          <a:lstStyle/>
          <a:p>
            <a:pPr rtl="0"/>
            <a:endParaRPr lang="en-GB" noProof="0" dirty="0"/>
          </a:p>
        </p:txBody>
      </p:sp>
      <p:sp>
        <p:nvSpPr>
          <p:cNvPr id="4" name="Slide Number Placeholder 3"/>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2091608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rtl="0"/>
            <a:fld id="{5426BD91-9482-45A0-B8B5-8AA62B1547AC}" type="datetime1">
              <a:rPr lang="en-GB" noProof="0" smtClean="0"/>
              <a:t>02/09/2024</a:t>
            </a:fld>
            <a:endParaRPr lang="en-GB" noProof="0" dirty="0"/>
          </a:p>
        </p:txBody>
      </p:sp>
      <p:sp>
        <p:nvSpPr>
          <p:cNvPr id="6" name="Footer Placeholder 5"/>
          <p:cNvSpPr>
            <a:spLocks noGrp="1"/>
          </p:cNvSpPr>
          <p:nvPr>
            <p:ph type="ftr" sz="quarter" idx="11"/>
          </p:nvPr>
        </p:nvSpPr>
        <p:spPr/>
        <p:txBody>
          <a:bodyPr/>
          <a:lstStyle/>
          <a:p>
            <a:pPr rtl="0"/>
            <a:endParaRPr lang="en-GB" noProof="0" dirty="0"/>
          </a:p>
        </p:txBody>
      </p:sp>
      <p:sp>
        <p:nvSpPr>
          <p:cNvPr id="7" name="Slide Number Placeholder 6"/>
          <p:cNvSpPr>
            <a:spLocks noGrp="1"/>
          </p:cNvSpPr>
          <p:nvPr>
            <p:ph type="sldNum" sz="quarter" idx="12"/>
          </p:nvPr>
        </p:nvSpPr>
        <p:spPr/>
        <p:txBody>
          <a:bodyPr/>
          <a:lstStyle/>
          <a:p>
            <a:pPr rtl="0"/>
            <a:fld id="{3A98EE3D-8CD1-4C3F-BD1C-C98C9596463C}" type="slidenum">
              <a:rPr lang="en-GB" noProof="0" smtClean="0"/>
              <a:pPr/>
              <a:t>‹#›</a:t>
            </a:fld>
            <a:endParaRPr lang="en-GB" noProof="0" dirty="0"/>
          </a:p>
        </p:txBody>
      </p:sp>
    </p:spTree>
    <p:extLst>
      <p:ext uri="{BB962C8B-B14F-4D97-AF65-F5344CB8AC3E}">
        <p14:creationId xmlns:p14="http://schemas.microsoft.com/office/powerpoint/2010/main" val="694222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rtl="0"/>
            <a:fld id="{627296A1-30B3-4152-BD9B-3152C511A81B}" type="datetime1">
              <a:rPr lang="en-GB" noProof="0" smtClean="0"/>
              <a:t>02/09/2024</a:t>
            </a:fld>
            <a:endParaRPr lang="en-GB" noProof="0" dirty="0"/>
          </a:p>
        </p:txBody>
      </p:sp>
      <p:sp>
        <p:nvSpPr>
          <p:cNvPr id="6" name="Footer Placeholder 5"/>
          <p:cNvSpPr>
            <a:spLocks noGrp="1"/>
          </p:cNvSpPr>
          <p:nvPr>
            <p:ph type="ftr" sz="quarter" idx="11"/>
          </p:nvPr>
        </p:nvSpPr>
        <p:spPr/>
        <p:txBody>
          <a:bodyPr/>
          <a:lstStyle/>
          <a:p>
            <a:pPr algn="l" rtl="0"/>
            <a:endParaRPr lang="en-GB" noProof="0" dirty="0"/>
          </a:p>
        </p:txBody>
      </p:sp>
      <p:sp>
        <p:nvSpPr>
          <p:cNvPr id="7" name="Slide Number Placeholder 6"/>
          <p:cNvSpPr>
            <a:spLocks noGrp="1"/>
          </p:cNvSpPr>
          <p:nvPr>
            <p:ph type="sldNum" sz="quarter" idx="12"/>
          </p:nvPr>
        </p:nvSpPr>
        <p:spPr/>
        <p:txBody>
          <a:body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26380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86E9B23F-5A5F-4267-A976-1016A9E66A87}" type="datetime1">
              <a:rPr lang="en-GB" noProof="0" smtClean="0"/>
              <a:t>02/09/2024</a:t>
            </a:fld>
            <a:endParaRPr lang="en-GB" noProof="0"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en-GB" noProof="0"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2196641170"/>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dog looking at the camera">
            <a:extLst>
              <a:ext uri="{FF2B5EF4-FFF2-40B4-BE49-F238E27FC236}">
                <a16:creationId xmlns:a16="http://schemas.microsoft.com/office/drawing/2014/main" id="{F0B92F21-44D0-49F2-B59D-6723737D9B5C}"/>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20" y="-106"/>
            <a:ext cx="12191980" cy="685799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965201" y="1020431"/>
            <a:ext cx="10225530" cy="1475013"/>
          </a:xfrm>
        </p:spPr>
        <p:txBody>
          <a:bodyPr rtlCol="0">
            <a:normAutofit/>
          </a:bodyPr>
          <a:lstStyle/>
          <a:p>
            <a:pPr rtl="0"/>
            <a:br>
              <a:rPr lang="en-US" sz="2000" dirty="0"/>
            </a:br>
            <a:r>
              <a:rPr lang="en-US" sz="3200" b="1" i="0" dirty="0">
                <a:effectLst/>
                <a:latin typeface="Century Gothic" panose="020B0502020202020204" pitchFamily="34" charset="0"/>
              </a:rPr>
              <a:t>Decoding Arrest Decisions in Terry Traffic Stops</a:t>
            </a:r>
            <a:endParaRPr lang="en-GB" sz="3200" b="1" dirty="0">
              <a:solidFill>
                <a:schemeClr val="tx1"/>
              </a:solidFill>
              <a:latin typeface="Century Gothic" panose="020B0502020202020204" pitchFamily="34" charset="0"/>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965200" y="2495445"/>
            <a:ext cx="10225530" cy="2629005"/>
          </a:xfrm>
        </p:spPr>
        <p:txBody>
          <a:bodyPr rtlCol="0">
            <a:normAutofit/>
          </a:bodyPr>
          <a:lstStyle/>
          <a:p>
            <a:pPr rtl="0"/>
            <a:r>
              <a:rPr lang="en-GB" sz="1600" dirty="0">
                <a:solidFill>
                  <a:schemeClr val="tx1"/>
                </a:solidFill>
              </a:rPr>
              <a:t>Terry v. Ohio</a:t>
            </a:r>
          </a:p>
          <a:p>
            <a:pPr rtl="0"/>
            <a:endParaRPr lang="en-GB" dirty="0">
              <a:solidFill>
                <a:schemeClr val="tx1"/>
              </a:solidFill>
            </a:endParaRPr>
          </a:p>
          <a:p>
            <a:pPr rtl="0"/>
            <a:r>
              <a:rPr lang="en-GB" sz="1600" dirty="0">
                <a:solidFill>
                  <a:schemeClr val="tx1"/>
                </a:solidFill>
              </a:rPr>
              <a:t>Data scientist:</a:t>
            </a:r>
          </a:p>
          <a:p>
            <a:pPr rtl="0"/>
            <a:r>
              <a:rPr lang="en-GB" dirty="0">
                <a:solidFill>
                  <a:schemeClr val="tx1"/>
                </a:solidFill>
              </a:rPr>
              <a:t>Eric </a:t>
            </a:r>
            <a:r>
              <a:rPr lang="en-GB" dirty="0" err="1">
                <a:solidFill>
                  <a:schemeClr val="tx1"/>
                </a:solidFill>
              </a:rPr>
              <a:t>rono</a:t>
            </a:r>
            <a:br>
              <a:rPr lang="en-GB" dirty="0">
                <a:solidFill>
                  <a:schemeClr val="tx1"/>
                </a:solidFill>
              </a:rPr>
            </a:br>
            <a:endParaRPr lang="en-GB" dirty="0">
              <a:solidFill>
                <a:schemeClr val="tx1"/>
              </a:solidFill>
            </a:endParaRPr>
          </a:p>
          <a:p>
            <a:pPr rtl="0"/>
            <a:r>
              <a:rPr lang="en-GB" sz="1600" dirty="0">
                <a:solidFill>
                  <a:schemeClr val="tx1"/>
                </a:solidFill>
              </a:rPr>
              <a:t>Date: 01/09/2024</a:t>
            </a:r>
          </a:p>
          <a:p>
            <a:pPr rtl="0"/>
            <a:endParaRPr lang="en-GB" sz="1600" dirty="0">
              <a:solidFill>
                <a:schemeClr val="tx1"/>
              </a:solidFill>
            </a:endParaRPr>
          </a:p>
        </p:txBody>
      </p:sp>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E136-F5A3-63A4-65F5-7E0AAB48D468}"/>
              </a:ext>
            </a:extLst>
          </p:cNvPr>
          <p:cNvSpPr>
            <a:spLocks noGrp="1"/>
          </p:cNvSpPr>
          <p:nvPr>
            <p:ph type="title"/>
          </p:nvPr>
        </p:nvSpPr>
        <p:spPr>
          <a:xfrm>
            <a:off x="1141413" y="618518"/>
            <a:ext cx="9905998" cy="638782"/>
          </a:xfrm>
        </p:spPr>
        <p:txBody>
          <a:bodyPr/>
          <a:lstStyle/>
          <a:p>
            <a:r>
              <a:rPr lang="en-US" dirty="0" err="1"/>
              <a:t>Cont</a:t>
            </a:r>
            <a:r>
              <a:rPr lang="en-US" dirty="0"/>
              <a:t>…</a:t>
            </a:r>
            <a:endParaRPr lang="en-GB" dirty="0"/>
          </a:p>
        </p:txBody>
      </p:sp>
      <p:sp>
        <p:nvSpPr>
          <p:cNvPr id="3" name="Content Placeholder 2">
            <a:extLst>
              <a:ext uri="{FF2B5EF4-FFF2-40B4-BE49-F238E27FC236}">
                <a16:creationId xmlns:a16="http://schemas.microsoft.com/office/drawing/2014/main" id="{217DD1F4-FBDF-EE5C-4D85-5A68F77FB765}"/>
              </a:ext>
            </a:extLst>
          </p:cNvPr>
          <p:cNvSpPr>
            <a:spLocks noGrp="1"/>
          </p:cNvSpPr>
          <p:nvPr>
            <p:ph idx="1"/>
          </p:nvPr>
        </p:nvSpPr>
        <p:spPr>
          <a:xfrm>
            <a:off x="1141412" y="1257300"/>
            <a:ext cx="9905999" cy="4533901"/>
          </a:xfrm>
        </p:spPr>
        <p:txBody>
          <a:bodyPr/>
          <a:lstStyle/>
          <a:p>
            <a:pPr algn="l">
              <a:buFont typeface="+mj-lt"/>
              <a:buAutoNum type="arabicPeriod" startAt="7"/>
            </a:pPr>
            <a:r>
              <a:rPr lang="en-US" b="0" i="0" dirty="0">
                <a:effectLst/>
                <a:latin typeface="system-ui"/>
              </a:rPr>
              <a:t>Flag Columns</a:t>
            </a:r>
          </a:p>
          <a:p>
            <a:pPr algn="l"/>
            <a:r>
              <a:rPr lang="en-US" b="0" i="0" dirty="0">
                <a:effectLst/>
                <a:latin typeface="system-ui"/>
              </a:rPr>
              <a:t>The dataset includes two flag columns that provide quick reference points:</a:t>
            </a:r>
          </a:p>
          <a:p>
            <a:pPr algn="l">
              <a:buFont typeface="Arial" panose="020B0604020202020204" pitchFamily="34" charset="0"/>
              <a:buChar char="•"/>
            </a:pPr>
            <a:r>
              <a:rPr lang="en-US" b="0" i="0" dirty="0">
                <a:effectLst/>
                <a:latin typeface="system-ui"/>
              </a:rPr>
              <a:t>Arrest Flag is binary, indicating whether an arrest was made.</a:t>
            </a:r>
          </a:p>
          <a:p>
            <a:pPr algn="l">
              <a:buFont typeface="Arial" panose="020B0604020202020204" pitchFamily="34" charset="0"/>
              <a:buChar char="•"/>
            </a:pPr>
            <a:r>
              <a:rPr lang="en-US" b="0" i="0" dirty="0">
                <a:effectLst/>
                <a:latin typeface="system-ui"/>
              </a:rPr>
              <a:t>Frisk Flag has 3 unique values, potentially indicating different levels or types of frisking procedures.</a:t>
            </a:r>
          </a:p>
          <a:p>
            <a:endParaRPr lang="en-GB" dirty="0"/>
          </a:p>
        </p:txBody>
      </p:sp>
    </p:spTree>
    <p:extLst>
      <p:ext uri="{BB962C8B-B14F-4D97-AF65-F5344CB8AC3E}">
        <p14:creationId xmlns:p14="http://schemas.microsoft.com/office/powerpoint/2010/main" val="728855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E22C7-345D-2FD8-A17F-0ED9E61C9300}"/>
              </a:ext>
            </a:extLst>
          </p:cNvPr>
          <p:cNvSpPr>
            <a:spLocks noGrp="1"/>
          </p:cNvSpPr>
          <p:nvPr>
            <p:ph type="title"/>
          </p:nvPr>
        </p:nvSpPr>
        <p:spPr>
          <a:xfrm>
            <a:off x="1141413" y="618518"/>
            <a:ext cx="9905998" cy="886432"/>
          </a:xfrm>
        </p:spPr>
        <p:txBody>
          <a:bodyPr>
            <a:normAutofit fontScale="90000"/>
          </a:bodyPr>
          <a:lstStyle/>
          <a:p>
            <a:r>
              <a:rPr lang="en-GB" b="1" i="0" dirty="0">
                <a:effectLst/>
                <a:latin typeface="system-ui"/>
              </a:rPr>
              <a:t>Data Cleaning</a:t>
            </a:r>
            <a:br>
              <a:rPr lang="en-GB" b="1" i="0" dirty="0">
                <a:effectLst/>
                <a:latin typeface="system-ui"/>
              </a:rPr>
            </a:br>
            <a:endParaRPr lang="en-GB" dirty="0"/>
          </a:p>
        </p:txBody>
      </p:sp>
      <p:sp>
        <p:nvSpPr>
          <p:cNvPr id="3" name="Content Placeholder 2">
            <a:extLst>
              <a:ext uri="{FF2B5EF4-FFF2-40B4-BE49-F238E27FC236}">
                <a16:creationId xmlns:a16="http://schemas.microsoft.com/office/drawing/2014/main" id="{EBF7A1FA-FAD3-9491-0661-EF0EF55C9ADE}"/>
              </a:ext>
            </a:extLst>
          </p:cNvPr>
          <p:cNvSpPr>
            <a:spLocks noGrp="1"/>
          </p:cNvSpPr>
          <p:nvPr>
            <p:ph idx="1"/>
          </p:nvPr>
        </p:nvSpPr>
        <p:spPr>
          <a:xfrm>
            <a:off x="1141412" y="1200150"/>
            <a:ext cx="9905999" cy="4591051"/>
          </a:xfrm>
        </p:spPr>
        <p:txBody>
          <a:bodyPr/>
          <a:lstStyle/>
          <a:p>
            <a:pPr algn="l"/>
            <a:br>
              <a:rPr lang="en-US" b="0" i="0" dirty="0">
                <a:effectLst/>
                <a:latin typeface="system-ui"/>
              </a:rPr>
            </a:br>
            <a:r>
              <a:rPr lang="en-US" b="0" i="0" dirty="0">
                <a:effectLst/>
                <a:latin typeface="system-ui"/>
              </a:rPr>
              <a:t>Identify and handle missing values</a:t>
            </a:r>
          </a:p>
          <a:p>
            <a:pPr algn="l"/>
            <a:r>
              <a:rPr lang="en-US" b="0" i="0" dirty="0">
                <a:effectLst/>
                <a:latin typeface="system-ui"/>
              </a:rPr>
              <a:t>Scrub the data to remove any inaccuracies or inconsistencies</a:t>
            </a:r>
          </a:p>
          <a:p>
            <a:pPr algn="l"/>
            <a:r>
              <a:rPr lang="en-US" b="0" i="0" dirty="0">
                <a:effectLst/>
                <a:latin typeface="system-ui"/>
              </a:rPr>
              <a:t>Transform and organize the data into a standardized format for analysis</a:t>
            </a:r>
          </a:p>
          <a:p>
            <a:pPr algn="l"/>
            <a:r>
              <a:rPr lang="en-US" b="0" i="0" dirty="0">
                <a:effectLst/>
                <a:latin typeface="system-ui"/>
              </a:rPr>
              <a:t>Enhance the quality and usability of the data through restructuring and formatting adjustments.</a:t>
            </a:r>
          </a:p>
          <a:p>
            <a:r>
              <a:rPr lang="en-US" sz="2400" b="1" dirty="0">
                <a:solidFill>
                  <a:schemeClr val="tx1"/>
                </a:solidFill>
                <a:ea typeface="+mn-lt"/>
                <a:cs typeface="+mn-lt"/>
              </a:rPr>
              <a:t>Handle Missing Values</a:t>
            </a:r>
            <a:r>
              <a:rPr lang="en-US" sz="2400" dirty="0">
                <a:solidFill>
                  <a:schemeClr val="tx1"/>
                </a:solidFill>
                <a:ea typeface="+mn-lt"/>
                <a:cs typeface="+mn-lt"/>
              </a:rPr>
              <a:t>: Drop rows with missing critical data and impute others.</a:t>
            </a:r>
            <a:endParaRPr lang="en-US" sz="2400" dirty="0">
              <a:solidFill>
                <a:schemeClr val="tx1"/>
              </a:solidFill>
              <a:ea typeface="Source Sans Pro Light"/>
            </a:endParaRPr>
          </a:p>
          <a:p>
            <a:endParaRPr lang="en-GB" dirty="0"/>
          </a:p>
        </p:txBody>
      </p:sp>
    </p:spTree>
    <p:extLst>
      <p:ext uri="{BB962C8B-B14F-4D97-AF65-F5344CB8AC3E}">
        <p14:creationId xmlns:p14="http://schemas.microsoft.com/office/powerpoint/2010/main" val="3960256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37A15-DB42-51CC-BB36-E5E119AC120F}"/>
              </a:ext>
            </a:extLst>
          </p:cNvPr>
          <p:cNvSpPr>
            <a:spLocks noGrp="1"/>
          </p:cNvSpPr>
          <p:nvPr>
            <p:ph type="title"/>
          </p:nvPr>
        </p:nvSpPr>
        <p:spPr>
          <a:xfrm>
            <a:off x="1141413" y="618518"/>
            <a:ext cx="9905998" cy="886432"/>
          </a:xfrm>
        </p:spPr>
        <p:txBody>
          <a:bodyPr/>
          <a:lstStyle/>
          <a:p>
            <a:r>
              <a:rPr lang="en-GB" b="1" i="0" dirty="0">
                <a:effectLst/>
                <a:latin typeface="system-ui"/>
              </a:rPr>
              <a:t>Exploratory Data Analysis</a:t>
            </a:r>
          </a:p>
        </p:txBody>
      </p:sp>
      <p:sp>
        <p:nvSpPr>
          <p:cNvPr id="3" name="Content Placeholder 2">
            <a:extLst>
              <a:ext uri="{FF2B5EF4-FFF2-40B4-BE49-F238E27FC236}">
                <a16:creationId xmlns:a16="http://schemas.microsoft.com/office/drawing/2014/main" id="{E5AF38CD-5F30-371F-702F-DEDFF366DF15}"/>
              </a:ext>
            </a:extLst>
          </p:cNvPr>
          <p:cNvSpPr>
            <a:spLocks noGrp="1"/>
          </p:cNvSpPr>
          <p:nvPr>
            <p:ph idx="1"/>
          </p:nvPr>
        </p:nvSpPr>
        <p:spPr>
          <a:xfrm>
            <a:off x="1141412" y="1504950"/>
            <a:ext cx="9905999" cy="4286251"/>
          </a:xfrm>
        </p:spPr>
        <p:txBody>
          <a:bodyPr/>
          <a:lstStyle/>
          <a:p>
            <a:pPr algn="l"/>
            <a:r>
              <a:rPr lang="en-US" b="1" i="0" dirty="0">
                <a:effectLst/>
                <a:latin typeface="system-ui"/>
              </a:rPr>
              <a:t>Univariate Analysis</a:t>
            </a:r>
          </a:p>
          <a:p>
            <a:pPr algn="l">
              <a:buFont typeface="Arial" panose="020B0604020202020204" pitchFamily="34" charset="0"/>
              <a:buChar char="•"/>
            </a:pPr>
            <a:r>
              <a:rPr lang="en-US" b="1" i="0" dirty="0">
                <a:effectLst/>
                <a:latin typeface="system-ui"/>
              </a:rPr>
              <a:t>Distribution Plots:</a:t>
            </a:r>
            <a:r>
              <a:rPr lang="en-US" b="0" i="0" dirty="0">
                <a:effectLst/>
                <a:latin typeface="system-ui"/>
              </a:rPr>
              <a:t> Visualize the distribution of numerical features and check for outliers in the dataset.</a:t>
            </a:r>
          </a:p>
          <a:p>
            <a:pPr algn="l">
              <a:buFont typeface="Arial" panose="020B0604020202020204" pitchFamily="34" charset="0"/>
              <a:buChar char="•"/>
            </a:pPr>
            <a:r>
              <a:rPr lang="en-US" b="1" i="0" dirty="0">
                <a:effectLst/>
                <a:latin typeface="system-ui"/>
              </a:rPr>
              <a:t>Statistical summary:</a:t>
            </a:r>
            <a:r>
              <a:rPr lang="en-US" b="0" i="0" dirty="0">
                <a:effectLst/>
                <a:latin typeface="system-ui"/>
              </a:rPr>
              <a:t> Generate descriptive statistics of the numerical features in the dataset.</a:t>
            </a:r>
          </a:p>
          <a:p>
            <a:pPr algn="l">
              <a:buFont typeface="Arial" panose="020B0604020202020204" pitchFamily="34" charset="0"/>
              <a:buChar char="•"/>
            </a:pPr>
            <a:r>
              <a:rPr lang="en-US" b="1" i="0" dirty="0">
                <a:effectLst/>
                <a:latin typeface="system-ui"/>
              </a:rPr>
              <a:t>Frequency Counts:</a:t>
            </a:r>
            <a:r>
              <a:rPr lang="en-US" b="0" i="0" dirty="0">
                <a:effectLst/>
                <a:latin typeface="system-ui"/>
              </a:rPr>
              <a:t> Explore the frequency counts of categorical features and detect rare categories in the dataset.</a:t>
            </a:r>
          </a:p>
          <a:p>
            <a:endParaRPr lang="en-GB" dirty="0"/>
          </a:p>
        </p:txBody>
      </p:sp>
    </p:spTree>
    <p:extLst>
      <p:ext uri="{BB962C8B-B14F-4D97-AF65-F5344CB8AC3E}">
        <p14:creationId xmlns:p14="http://schemas.microsoft.com/office/powerpoint/2010/main" val="1584040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8C2578-6875-3A58-16F9-105EFD2285CA}"/>
              </a:ext>
            </a:extLst>
          </p:cNvPr>
          <p:cNvSpPr>
            <a:spLocks noGrp="1"/>
          </p:cNvSpPr>
          <p:nvPr>
            <p:ph idx="1"/>
          </p:nvPr>
        </p:nvSpPr>
        <p:spPr/>
        <p:txBody>
          <a:bodyPr/>
          <a:lstStyle/>
          <a:p>
            <a:r>
              <a:rPr lang="en-US" dirty="0"/>
              <a:t>Age groups distribution of, indicating that the 26-35 age group has the highest count, followed by the 18-25 age group. The other age groups (36-45, 46-55, 56 and above, and 1-17) have lower counts. The right side shows a box plot of the age groups, where the 26-35 age group appears to be the most common, with the interquartile range extending from approximately 18-45. There is also a noticeable spread in age distribution, with some outliers or less frequent ages present.</a:t>
            </a:r>
            <a:endParaRPr lang="en-GB" dirty="0"/>
          </a:p>
        </p:txBody>
      </p:sp>
      <p:pic>
        <p:nvPicPr>
          <p:cNvPr id="5" name="Picture 4">
            <a:extLst>
              <a:ext uri="{FF2B5EF4-FFF2-40B4-BE49-F238E27FC236}">
                <a16:creationId xmlns:a16="http://schemas.microsoft.com/office/drawing/2014/main" id="{0DFD4CC3-44BC-27E6-BDD0-6261BD962B73}"/>
              </a:ext>
            </a:extLst>
          </p:cNvPr>
          <p:cNvPicPr>
            <a:picLocks noChangeAspect="1"/>
          </p:cNvPicPr>
          <p:nvPr/>
        </p:nvPicPr>
        <p:blipFill>
          <a:blip r:embed="rId2"/>
          <a:stretch>
            <a:fillRect/>
          </a:stretch>
        </p:blipFill>
        <p:spPr>
          <a:xfrm>
            <a:off x="1601312" y="-183769"/>
            <a:ext cx="8986197" cy="2433256"/>
          </a:xfrm>
          <a:prstGeom prst="rect">
            <a:avLst/>
          </a:prstGeom>
        </p:spPr>
      </p:pic>
    </p:spTree>
    <p:extLst>
      <p:ext uri="{BB962C8B-B14F-4D97-AF65-F5344CB8AC3E}">
        <p14:creationId xmlns:p14="http://schemas.microsoft.com/office/powerpoint/2010/main" val="2617608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A9DCAE-78D7-2485-BD9D-9BAA552FD6F1}"/>
              </a:ext>
            </a:extLst>
          </p:cNvPr>
          <p:cNvSpPr>
            <a:spLocks noGrp="1"/>
          </p:cNvSpPr>
          <p:nvPr>
            <p:ph idx="1"/>
          </p:nvPr>
        </p:nvSpPr>
        <p:spPr>
          <a:xfrm>
            <a:off x="1" y="3848100"/>
            <a:ext cx="11620498" cy="3009900"/>
          </a:xfrm>
        </p:spPr>
        <p:txBody>
          <a:bodyPr/>
          <a:lstStyle/>
          <a:p>
            <a:r>
              <a:rPr lang="en-US" sz="2400" kern="1200" dirty="0">
                <a:solidFill>
                  <a:schemeClr val="tx1"/>
                </a:solidFill>
                <a:latin typeface="+mj-lt"/>
                <a:ea typeface="+mj-ea"/>
                <a:cs typeface="+mj-cs"/>
              </a:rPr>
              <a:t>This plot reveals a relatively normal distribution of Officer Year of Birth, there is a high left skew, indicating that a majority of the officers are born between 1980 and the year 2000. However based on the box plot some of the officers were born before the year 1960</a:t>
            </a:r>
            <a:endParaRPr lang="en-GB" dirty="0"/>
          </a:p>
        </p:txBody>
      </p:sp>
      <p:pic>
        <p:nvPicPr>
          <p:cNvPr id="6" name="Picture 5">
            <a:extLst>
              <a:ext uri="{FF2B5EF4-FFF2-40B4-BE49-F238E27FC236}">
                <a16:creationId xmlns:a16="http://schemas.microsoft.com/office/drawing/2014/main" id="{1F117CFE-8399-3AF0-3675-B0E5D6D25679}"/>
              </a:ext>
            </a:extLst>
          </p:cNvPr>
          <p:cNvPicPr>
            <a:picLocks noChangeAspect="1"/>
          </p:cNvPicPr>
          <p:nvPr/>
        </p:nvPicPr>
        <p:blipFill>
          <a:blip r:embed="rId2"/>
          <a:stretch>
            <a:fillRect/>
          </a:stretch>
        </p:blipFill>
        <p:spPr>
          <a:xfrm>
            <a:off x="0" y="0"/>
            <a:ext cx="11868149" cy="3638550"/>
          </a:xfrm>
          <a:prstGeom prst="rect">
            <a:avLst/>
          </a:prstGeom>
        </p:spPr>
      </p:pic>
    </p:spTree>
    <p:extLst>
      <p:ext uri="{BB962C8B-B14F-4D97-AF65-F5344CB8AC3E}">
        <p14:creationId xmlns:p14="http://schemas.microsoft.com/office/powerpoint/2010/main" val="363152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5035E7-CB29-77EF-A0A2-5C5D6F5EBB44}"/>
              </a:ext>
            </a:extLst>
          </p:cNvPr>
          <p:cNvSpPr>
            <a:spLocks noGrp="1"/>
          </p:cNvSpPr>
          <p:nvPr>
            <p:ph idx="1"/>
          </p:nvPr>
        </p:nvSpPr>
        <p:spPr>
          <a:xfrm>
            <a:off x="1141412" y="2914651"/>
            <a:ext cx="9905999" cy="2876550"/>
          </a:xfrm>
        </p:spPr>
        <p:txBody>
          <a:bodyPr>
            <a:normAutofit fontScale="92500"/>
          </a:bodyPr>
          <a:lstStyle/>
          <a:p>
            <a:pPr algn="l">
              <a:buFont typeface="Arial" panose="020B0604020202020204" pitchFamily="34" charset="0"/>
              <a:buChar char="•"/>
            </a:pPr>
            <a:r>
              <a:rPr lang="en-US" b="0" i="0" dirty="0">
                <a:solidFill>
                  <a:srgbClr val="FFFFFF"/>
                </a:solidFill>
                <a:effectLst/>
                <a:latin typeface="SegoeUIVariable"/>
              </a:rPr>
              <a:t>The bar graph shows the distribution of reported cases from 2010 to 2024.</a:t>
            </a:r>
          </a:p>
          <a:p>
            <a:pPr algn="l">
              <a:buFont typeface="Arial" panose="020B0604020202020204" pitchFamily="34" charset="0"/>
              <a:buChar char="•"/>
            </a:pPr>
            <a:r>
              <a:rPr lang="en-US" b="0" i="0" dirty="0">
                <a:solidFill>
                  <a:srgbClr val="FFFFFF"/>
                </a:solidFill>
                <a:effectLst/>
                <a:latin typeface="SegoeUIVariable"/>
              </a:rPr>
              <a:t>We observe fluctuations in the number of cases over the years. Some years have higher counts, while others have lower ones.</a:t>
            </a:r>
          </a:p>
          <a:p>
            <a:pPr algn="l">
              <a:buFont typeface="Arial" panose="020B0604020202020204" pitchFamily="34" charset="0"/>
              <a:buChar char="•"/>
            </a:pPr>
            <a:r>
              <a:rPr lang="en-US" b="0" i="0" dirty="0">
                <a:solidFill>
                  <a:srgbClr val="FFFFFF"/>
                </a:solidFill>
                <a:effectLst/>
                <a:latin typeface="SegoeUIVariable"/>
              </a:rPr>
              <a:t>The line graph overlay suggests a trend or average, but without specific values, we can’t determine the exact pattern.</a:t>
            </a:r>
          </a:p>
          <a:p>
            <a:r>
              <a:rPr lang="en-US" dirty="0"/>
              <a:t> </a:t>
            </a:r>
            <a:endParaRPr lang="en-GB" dirty="0"/>
          </a:p>
        </p:txBody>
      </p:sp>
      <p:pic>
        <p:nvPicPr>
          <p:cNvPr id="5" name="Picture 4">
            <a:extLst>
              <a:ext uri="{FF2B5EF4-FFF2-40B4-BE49-F238E27FC236}">
                <a16:creationId xmlns:a16="http://schemas.microsoft.com/office/drawing/2014/main" id="{06E8CC4A-4FC8-EBD2-0824-588142CC6D39}"/>
              </a:ext>
            </a:extLst>
          </p:cNvPr>
          <p:cNvPicPr>
            <a:picLocks noChangeAspect="1"/>
          </p:cNvPicPr>
          <p:nvPr/>
        </p:nvPicPr>
        <p:blipFill>
          <a:blip r:embed="rId2"/>
          <a:stretch>
            <a:fillRect/>
          </a:stretch>
        </p:blipFill>
        <p:spPr>
          <a:xfrm>
            <a:off x="1390650" y="-1"/>
            <a:ext cx="9656761" cy="2876549"/>
          </a:xfrm>
          <a:prstGeom prst="rect">
            <a:avLst/>
          </a:prstGeom>
        </p:spPr>
      </p:pic>
    </p:spTree>
    <p:extLst>
      <p:ext uri="{BB962C8B-B14F-4D97-AF65-F5344CB8AC3E}">
        <p14:creationId xmlns:p14="http://schemas.microsoft.com/office/powerpoint/2010/main" val="1162597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39A8EB-C5BC-E8A3-E88F-E500D64404C9}"/>
              </a:ext>
            </a:extLst>
          </p:cNvPr>
          <p:cNvSpPr>
            <a:spLocks noGrp="1"/>
          </p:cNvSpPr>
          <p:nvPr>
            <p:ph idx="1"/>
          </p:nvPr>
        </p:nvSpPr>
        <p:spPr>
          <a:xfrm>
            <a:off x="1141412" y="2514599"/>
            <a:ext cx="9905999" cy="3276601"/>
          </a:xfrm>
        </p:spPr>
        <p:txBody>
          <a:bodyPr>
            <a:normAutofit fontScale="92500"/>
          </a:bodyPr>
          <a:lstStyle/>
          <a:p>
            <a:pPr algn="l">
              <a:buFont typeface="+mj-lt"/>
              <a:buAutoNum type="arabicPeriod"/>
            </a:pPr>
            <a:r>
              <a:rPr lang="en-US" b="1" i="0" dirty="0">
                <a:solidFill>
                  <a:srgbClr val="FFFFFF"/>
                </a:solidFill>
                <a:effectLst/>
                <a:latin typeface="SegoeUIVariable"/>
              </a:rPr>
              <a:t>Fluctuations Over Time</a:t>
            </a:r>
            <a:r>
              <a:rPr lang="en-US" b="0" i="0" dirty="0">
                <a:solidFill>
                  <a:srgbClr val="FFFFFF"/>
                </a:solidFill>
                <a:effectLst/>
                <a:latin typeface="SegoeUIVariable"/>
              </a:rPr>
              <a:t>:</a:t>
            </a:r>
          </a:p>
          <a:p>
            <a:pPr marL="742950" lvl="1" indent="-285750" algn="l">
              <a:buFont typeface="+mj-lt"/>
              <a:buAutoNum type="arabicPeriod"/>
            </a:pPr>
            <a:r>
              <a:rPr lang="en-US" b="0" i="0" dirty="0">
                <a:solidFill>
                  <a:srgbClr val="FFFFFF"/>
                </a:solidFill>
                <a:effectLst/>
                <a:latin typeface="SegoeUIVariable"/>
              </a:rPr>
              <a:t>The line graph shows the count of reported cases each month.</a:t>
            </a:r>
          </a:p>
          <a:p>
            <a:pPr marL="742950" lvl="1" indent="-285750" algn="l">
              <a:buFont typeface="+mj-lt"/>
              <a:buAutoNum type="arabicPeriod"/>
            </a:pPr>
            <a:r>
              <a:rPr lang="en-US" b="0" i="0" dirty="0">
                <a:solidFill>
                  <a:srgbClr val="FFFFFF"/>
                </a:solidFill>
                <a:effectLst/>
                <a:latin typeface="SegoeUIVariable"/>
              </a:rPr>
              <a:t>We observe variability, with peaks and troughs.</a:t>
            </a:r>
          </a:p>
          <a:p>
            <a:pPr marL="742950" lvl="1" indent="-285750" algn="l">
              <a:buFont typeface="+mj-lt"/>
              <a:buAutoNum type="arabicPeriod"/>
            </a:pPr>
            <a:r>
              <a:rPr lang="en-US" b="0" i="0" dirty="0">
                <a:solidFill>
                  <a:srgbClr val="FFFFFF"/>
                </a:solidFill>
                <a:effectLst/>
                <a:latin typeface="SegoeUIVariable"/>
              </a:rPr>
              <a:t>Some months have higher case counts, while others are lower.</a:t>
            </a:r>
          </a:p>
          <a:p>
            <a:pPr algn="l">
              <a:buFont typeface="+mj-lt"/>
              <a:buAutoNum type="arabicPeriod"/>
            </a:pPr>
            <a:r>
              <a:rPr lang="en-US" b="1" i="0" dirty="0">
                <a:solidFill>
                  <a:srgbClr val="FFFFFF"/>
                </a:solidFill>
                <a:effectLst/>
                <a:latin typeface="SegoeUIVariable"/>
              </a:rPr>
              <a:t>Trend and Seasonality</a:t>
            </a:r>
            <a:r>
              <a:rPr lang="en-US" b="0" i="0" dirty="0">
                <a:solidFill>
                  <a:srgbClr val="FFFFFF"/>
                </a:solidFill>
                <a:effectLst/>
                <a:latin typeface="SegoeUIVariable"/>
              </a:rPr>
              <a:t>:</a:t>
            </a:r>
          </a:p>
          <a:p>
            <a:pPr marL="742950" lvl="1" indent="-285750" algn="l">
              <a:buFont typeface="+mj-lt"/>
              <a:buAutoNum type="arabicPeriod"/>
            </a:pPr>
            <a:r>
              <a:rPr lang="en-US" b="0" i="0" dirty="0">
                <a:solidFill>
                  <a:srgbClr val="FFFFFF"/>
                </a:solidFill>
                <a:effectLst/>
                <a:latin typeface="SegoeUIVariable"/>
              </a:rPr>
              <a:t>The overall trend appears to be upward, but it’s essential to consider seasonality.</a:t>
            </a:r>
          </a:p>
          <a:p>
            <a:pPr marL="742950" lvl="1" indent="-285750" algn="l">
              <a:buFont typeface="+mj-lt"/>
              <a:buAutoNum type="arabicPeriod"/>
            </a:pPr>
            <a:r>
              <a:rPr lang="en-US" b="0" i="0" dirty="0">
                <a:solidFill>
                  <a:srgbClr val="FFFFFF"/>
                </a:solidFill>
                <a:effectLst/>
                <a:latin typeface="SegoeUIVariable"/>
              </a:rPr>
              <a:t>Are there specific months consistently associated with higher or lower reports?</a:t>
            </a:r>
          </a:p>
          <a:p>
            <a:endParaRPr lang="en-GB" dirty="0"/>
          </a:p>
        </p:txBody>
      </p:sp>
      <p:pic>
        <p:nvPicPr>
          <p:cNvPr id="5" name="Picture 4">
            <a:extLst>
              <a:ext uri="{FF2B5EF4-FFF2-40B4-BE49-F238E27FC236}">
                <a16:creationId xmlns:a16="http://schemas.microsoft.com/office/drawing/2014/main" id="{1204D9E5-8110-7329-D83F-97061A3F07BF}"/>
              </a:ext>
            </a:extLst>
          </p:cNvPr>
          <p:cNvPicPr>
            <a:picLocks noChangeAspect="1"/>
          </p:cNvPicPr>
          <p:nvPr/>
        </p:nvPicPr>
        <p:blipFill>
          <a:blip r:embed="rId2"/>
          <a:stretch>
            <a:fillRect/>
          </a:stretch>
        </p:blipFill>
        <p:spPr>
          <a:xfrm>
            <a:off x="1314450" y="20326"/>
            <a:ext cx="9086850" cy="2494273"/>
          </a:xfrm>
          <a:prstGeom prst="rect">
            <a:avLst/>
          </a:prstGeom>
        </p:spPr>
      </p:pic>
    </p:spTree>
    <p:extLst>
      <p:ext uri="{BB962C8B-B14F-4D97-AF65-F5344CB8AC3E}">
        <p14:creationId xmlns:p14="http://schemas.microsoft.com/office/powerpoint/2010/main" val="2659506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2DC435-CC7F-78D0-1BB7-9E9D9DAC9CD2}"/>
              </a:ext>
            </a:extLst>
          </p:cNvPr>
          <p:cNvSpPr>
            <a:spLocks noGrp="1"/>
          </p:cNvSpPr>
          <p:nvPr>
            <p:ph idx="1"/>
          </p:nvPr>
        </p:nvSpPr>
        <p:spPr>
          <a:xfrm>
            <a:off x="1141412" y="2666999"/>
            <a:ext cx="9905999" cy="3124201"/>
          </a:xfrm>
        </p:spPr>
        <p:txBody>
          <a:bodyPr>
            <a:normAutofit lnSpcReduction="10000"/>
          </a:bodyPr>
          <a:lstStyle/>
          <a:p>
            <a:r>
              <a:rPr lang="en-US" b="1" dirty="0"/>
              <a:t>Overall Distribution</a:t>
            </a:r>
            <a:r>
              <a:rPr lang="en-US" dirty="0"/>
              <a:t>: The distribution of reported hours seems to fluctuate throughout the day, indicating varying levels of activity or incident reporting. The pattern is not uniform, showing multiple peaks and troughs.</a:t>
            </a:r>
          </a:p>
          <a:p>
            <a:r>
              <a:rPr lang="en-US" b="1" dirty="0"/>
              <a:t>Peak Reporting Hours</a:t>
            </a:r>
            <a:r>
              <a:rPr lang="en-US" dirty="0"/>
              <a:t>: There appear to be peaks in the number of reported cases around certain hours, specifically at 0 (midnight), 7 AM, and again around 18-20 (6 PM to 8 PM). These peaks suggest higher activity or incidents occurring or being reported during these times.</a:t>
            </a:r>
          </a:p>
          <a:p>
            <a:endParaRPr lang="en-GB" dirty="0"/>
          </a:p>
        </p:txBody>
      </p:sp>
      <p:pic>
        <p:nvPicPr>
          <p:cNvPr id="5" name="Picture 4">
            <a:extLst>
              <a:ext uri="{FF2B5EF4-FFF2-40B4-BE49-F238E27FC236}">
                <a16:creationId xmlns:a16="http://schemas.microsoft.com/office/drawing/2014/main" id="{3534B755-EC33-0E74-6639-94E259A0CA26}"/>
              </a:ext>
            </a:extLst>
          </p:cNvPr>
          <p:cNvPicPr>
            <a:picLocks noChangeAspect="1"/>
          </p:cNvPicPr>
          <p:nvPr/>
        </p:nvPicPr>
        <p:blipFill>
          <a:blip r:embed="rId2"/>
          <a:stretch>
            <a:fillRect/>
          </a:stretch>
        </p:blipFill>
        <p:spPr>
          <a:xfrm>
            <a:off x="2133600" y="-42864"/>
            <a:ext cx="7848599" cy="2219325"/>
          </a:xfrm>
          <a:prstGeom prst="rect">
            <a:avLst/>
          </a:prstGeom>
        </p:spPr>
      </p:pic>
    </p:spTree>
    <p:extLst>
      <p:ext uri="{BB962C8B-B14F-4D97-AF65-F5344CB8AC3E}">
        <p14:creationId xmlns:p14="http://schemas.microsoft.com/office/powerpoint/2010/main" val="256792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7772-83E3-BA8B-60F3-81793D2DFEB0}"/>
              </a:ext>
            </a:extLst>
          </p:cNvPr>
          <p:cNvSpPr>
            <a:spLocks noGrp="1"/>
          </p:cNvSpPr>
          <p:nvPr>
            <p:ph type="title"/>
          </p:nvPr>
        </p:nvSpPr>
        <p:spPr/>
        <p:txBody>
          <a:bodyPr/>
          <a:lstStyle/>
          <a:p>
            <a:r>
              <a:rPr lang="en-US" dirty="0"/>
              <a:t>Univariate analysis on categorical columns</a:t>
            </a:r>
            <a:endParaRPr lang="en-GB" dirty="0"/>
          </a:p>
        </p:txBody>
      </p:sp>
      <p:sp>
        <p:nvSpPr>
          <p:cNvPr id="3" name="Content Placeholder 2">
            <a:extLst>
              <a:ext uri="{FF2B5EF4-FFF2-40B4-BE49-F238E27FC236}">
                <a16:creationId xmlns:a16="http://schemas.microsoft.com/office/drawing/2014/main" id="{659EAD7D-45EA-CBC1-AF58-1B5A01B44FE0}"/>
              </a:ext>
            </a:extLst>
          </p:cNvPr>
          <p:cNvSpPr>
            <a:spLocks noGrp="1"/>
          </p:cNvSpPr>
          <p:nvPr>
            <p:ph idx="1"/>
          </p:nvPr>
        </p:nvSpPr>
        <p:spPr/>
        <p:txBody>
          <a:bodyPr>
            <a:normAutofit/>
          </a:bodyPr>
          <a:lstStyle/>
          <a:p>
            <a:r>
              <a:rPr lang="en-US" dirty="0">
                <a:solidFill>
                  <a:srgbClr val="FFFFFF"/>
                </a:solidFill>
                <a:latin typeface="SegoeUIVariable"/>
              </a:rPr>
              <a:t>F</a:t>
            </a:r>
            <a:r>
              <a:rPr lang="en-US" b="0" i="0" dirty="0">
                <a:solidFill>
                  <a:srgbClr val="FFFFFF"/>
                </a:solidFill>
                <a:effectLst/>
                <a:latin typeface="SegoeUIVariable"/>
              </a:rPr>
              <a:t>ocuses on understanding the distribution of values within a </a:t>
            </a:r>
            <a:r>
              <a:rPr lang="en-US" b="1" i="0" dirty="0">
                <a:solidFill>
                  <a:srgbClr val="FFFFFF"/>
                </a:solidFill>
                <a:effectLst/>
                <a:latin typeface="SegoeUIVariable"/>
              </a:rPr>
              <a:t>single</a:t>
            </a:r>
            <a:r>
              <a:rPr lang="en-US" b="0" i="0" dirty="0">
                <a:solidFill>
                  <a:srgbClr val="FFFFFF"/>
                </a:solidFill>
                <a:effectLst/>
                <a:latin typeface="SegoeUIVariable"/>
              </a:rPr>
              <a:t> variable. When applied to </a:t>
            </a:r>
            <a:r>
              <a:rPr lang="en-US" b="1" i="0" dirty="0">
                <a:solidFill>
                  <a:srgbClr val="FFFFFF"/>
                </a:solidFill>
                <a:effectLst/>
                <a:latin typeface="SegoeUIVariable"/>
              </a:rPr>
              <a:t>categorical columns</a:t>
            </a:r>
            <a:r>
              <a:rPr lang="en-US" b="0" i="0" dirty="0">
                <a:solidFill>
                  <a:srgbClr val="FFFFFF"/>
                </a:solidFill>
                <a:effectLst/>
                <a:latin typeface="SegoeUIVariable"/>
              </a:rPr>
              <a:t>, it involves examining the frequency of different categories or labels within that column. </a:t>
            </a:r>
            <a:br>
              <a:rPr lang="en-US" b="0" i="0" dirty="0">
                <a:solidFill>
                  <a:srgbClr val="FFFFFF"/>
                </a:solidFill>
                <a:effectLst/>
                <a:latin typeface="SegoeUIVariable"/>
              </a:rPr>
            </a:br>
            <a:endParaRPr lang="en-US" b="0" i="0" dirty="0">
              <a:solidFill>
                <a:srgbClr val="FFFFFF"/>
              </a:solidFill>
              <a:effectLst/>
              <a:latin typeface="SegoeUIVariable"/>
            </a:endParaRPr>
          </a:p>
          <a:p>
            <a:endParaRPr lang="en-GB" dirty="0"/>
          </a:p>
        </p:txBody>
      </p:sp>
    </p:spTree>
    <p:extLst>
      <p:ext uri="{BB962C8B-B14F-4D97-AF65-F5344CB8AC3E}">
        <p14:creationId xmlns:p14="http://schemas.microsoft.com/office/powerpoint/2010/main" val="4266090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3BE690-0C5D-CEA2-BA8E-6D5C31E7AAAD}"/>
              </a:ext>
            </a:extLst>
          </p:cNvPr>
          <p:cNvSpPr>
            <a:spLocks noGrp="1"/>
          </p:cNvSpPr>
          <p:nvPr>
            <p:ph idx="1"/>
          </p:nvPr>
        </p:nvSpPr>
        <p:spPr>
          <a:xfrm>
            <a:off x="1141412" y="2666999"/>
            <a:ext cx="9905999" cy="3124201"/>
          </a:xfrm>
        </p:spPr>
        <p:txBody>
          <a:bodyPr>
            <a:normAutofit fontScale="92500" lnSpcReduction="10000"/>
          </a:bodyPr>
          <a:lstStyle/>
          <a:p>
            <a:r>
              <a:rPr lang="en-US" dirty="0"/>
              <a:t>The charts indicate that the majority of law enforcement stops result in "Field Contact," with relatively few escalating to more serious outcomes like "Officer Report," "Arrest," "Cited / Infraction," or "Referred for Prosecution." Most stops involve unarmed individuals, with very few cases involving weapons such as "Lethal Cutting Instruments" or "Firearms." This suggests that while there are many interactions between law enforcement and the public, only a small proportion involve weapons or lead to serious legal consequences, implying that most stops are routine and do not escalate into significant incidents.</a:t>
            </a:r>
            <a:endParaRPr lang="en-GB" dirty="0"/>
          </a:p>
        </p:txBody>
      </p:sp>
      <p:pic>
        <p:nvPicPr>
          <p:cNvPr id="1026" name="Picture 2" descr="Uploaded image">
            <a:extLst>
              <a:ext uri="{FF2B5EF4-FFF2-40B4-BE49-F238E27FC236}">
                <a16:creationId xmlns:a16="http://schemas.microsoft.com/office/drawing/2014/main" id="{19B88048-54A0-792E-CC66-851779C3C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
            <a:ext cx="8991600" cy="2666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664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EA38-160D-5512-78F7-6906649ABA39}"/>
              </a:ext>
            </a:extLst>
          </p:cNvPr>
          <p:cNvSpPr>
            <a:spLocks noGrp="1"/>
          </p:cNvSpPr>
          <p:nvPr>
            <p:ph type="title"/>
          </p:nvPr>
        </p:nvSpPr>
        <p:spPr/>
        <p:txBody>
          <a:bodyPr/>
          <a:lstStyle/>
          <a:p>
            <a:r>
              <a:rPr lang="en-US" dirty="0"/>
              <a:t>BUSINESS UNDERSTANDING</a:t>
            </a:r>
            <a:endParaRPr lang="en-GB" dirty="0"/>
          </a:p>
        </p:txBody>
      </p:sp>
      <p:sp>
        <p:nvSpPr>
          <p:cNvPr id="3" name="Content Placeholder 2">
            <a:extLst>
              <a:ext uri="{FF2B5EF4-FFF2-40B4-BE49-F238E27FC236}">
                <a16:creationId xmlns:a16="http://schemas.microsoft.com/office/drawing/2014/main" id="{1CA7EE89-D136-1F32-2409-A45E7C62EFB5}"/>
              </a:ext>
            </a:extLst>
          </p:cNvPr>
          <p:cNvSpPr>
            <a:spLocks noGrp="1"/>
          </p:cNvSpPr>
          <p:nvPr>
            <p:ph idx="1"/>
          </p:nvPr>
        </p:nvSpPr>
        <p:spPr/>
        <p:txBody>
          <a:bodyPr/>
          <a:lstStyle/>
          <a:p>
            <a:r>
              <a:rPr lang="en-US" b="0" i="0" dirty="0">
                <a:effectLst/>
                <a:latin typeface="system-ui"/>
              </a:rPr>
              <a:t>Terry Stops, rooted in the principle of “reasonable suspicion,” allow police officers to temporarily detain individuals for investigation. However, the decision to escalate a stop to an arrest can be influenced by a variety of factors, some of which may not be immediately clear or consistent. This project seeks to address the complexities involved in these critical decisions through a multifaceted approach:</a:t>
            </a:r>
            <a:endParaRPr lang="en-GB" dirty="0"/>
          </a:p>
        </p:txBody>
      </p:sp>
    </p:spTree>
    <p:extLst>
      <p:ext uri="{BB962C8B-B14F-4D97-AF65-F5344CB8AC3E}">
        <p14:creationId xmlns:p14="http://schemas.microsoft.com/office/powerpoint/2010/main" val="1732089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44B1B77F-C4CD-CBDB-2E17-3A97BCABFB37}"/>
              </a:ext>
            </a:extLst>
          </p:cNvPr>
          <p:cNvSpPr>
            <a:spLocks noGrp="1"/>
          </p:cNvSpPr>
          <p:nvPr>
            <p:ph idx="1"/>
          </p:nvPr>
        </p:nvSpPr>
        <p:spPr/>
        <p:txBody>
          <a:bodyPr/>
          <a:lstStyle/>
          <a:p>
            <a:r>
              <a:rPr lang="en-US" dirty="0"/>
              <a:t>The charts reveal that the majority of officers involved in the data are male, with a significantly smaller proportion of female officers. Additionally, the "White" racial category is the most prevalent among officers, far outnumbering other racial categories such as "Two or More Races," "Hispanic or Latino," "Asian," "Not Specified," "Black or African American," and "American Indian/Alaskan Native." This indicates a noticeable gender and racial disparity in the officer demographic composition within the dataset.</a:t>
            </a:r>
            <a:endParaRPr lang="en-GB" dirty="0"/>
          </a:p>
        </p:txBody>
      </p:sp>
      <p:pic>
        <p:nvPicPr>
          <p:cNvPr id="12" name="Picture 11">
            <a:extLst>
              <a:ext uri="{FF2B5EF4-FFF2-40B4-BE49-F238E27FC236}">
                <a16:creationId xmlns:a16="http://schemas.microsoft.com/office/drawing/2014/main" id="{322A5A6D-5C45-DF0B-6134-773CA3BAB711}"/>
              </a:ext>
            </a:extLst>
          </p:cNvPr>
          <p:cNvPicPr>
            <a:picLocks noChangeAspect="1"/>
          </p:cNvPicPr>
          <p:nvPr/>
        </p:nvPicPr>
        <p:blipFill>
          <a:blip r:embed="rId2"/>
          <a:stretch>
            <a:fillRect/>
          </a:stretch>
        </p:blipFill>
        <p:spPr>
          <a:xfrm>
            <a:off x="1912192" y="152319"/>
            <a:ext cx="8364437" cy="2097168"/>
          </a:xfrm>
          <a:prstGeom prst="rect">
            <a:avLst/>
          </a:prstGeom>
        </p:spPr>
      </p:pic>
    </p:spTree>
    <p:extLst>
      <p:ext uri="{BB962C8B-B14F-4D97-AF65-F5344CB8AC3E}">
        <p14:creationId xmlns:p14="http://schemas.microsoft.com/office/powerpoint/2010/main" val="916675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032F32-7E90-1E83-3597-E7CCF0957EA0}"/>
              </a:ext>
            </a:extLst>
          </p:cNvPr>
          <p:cNvSpPr>
            <a:spLocks noGrp="1"/>
          </p:cNvSpPr>
          <p:nvPr>
            <p:ph idx="1"/>
          </p:nvPr>
        </p:nvSpPr>
        <p:spPr>
          <a:xfrm>
            <a:off x="1141412" y="2285999"/>
            <a:ext cx="9905999" cy="3505201"/>
          </a:xfrm>
        </p:spPr>
        <p:txBody>
          <a:bodyPr>
            <a:normAutofit lnSpcReduction="10000"/>
          </a:bodyPr>
          <a:lstStyle/>
          <a:p>
            <a:pPr algn="l">
              <a:buFont typeface="+mj-lt"/>
              <a:buAutoNum type="arabicPeriod"/>
            </a:pPr>
            <a:r>
              <a:rPr lang="en-US" b="1" i="0" dirty="0">
                <a:solidFill>
                  <a:srgbClr val="FFFFFF"/>
                </a:solidFill>
                <a:effectLst/>
                <a:latin typeface="SegoeUIVariable"/>
              </a:rPr>
              <a:t>Reported Cases Over Time</a:t>
            </a:r>
            <a:r>
              <a:rPr lang="en-US" b="0" i="0" dirty="0">
                <a:solidFill>
                  <a:srgbClr val="FFFFFF"/>
                </a:solidFill>
                <a:effectLst/>
                <a:latin typeface="SegoeUIVariable"/>
              </a:rPr>
              <a:t>:</a:t>
            </a:r>
          </a:p>
          <a:p>
            <a:pPr marL="742950" lvl="1" indent="-285750" algn="l">
              <a:buFont typeface="+mj-lt"/>
              <a:buAutoNum type="arabicPeriod"/>
            </a:pPr>
            <a:r>
              <a:rPr lang="en-US" b="0" i="0" dirty="0">
                <a:solidFill>
                  <a:srgbClr val="FFFFFF"/>
                </a:solidFill>
                <a:effectLst/>
                <a:latin typeface="SegoeUIVariable"/>
              </a:rPr>
              <a:t>The bar graph shows fluctuations in reported cases from 2010 to 2024.</a:t>
            </a:r>
          </a:p>
          <a:p>
            <a:pPr marL="742950" lvl="1" indent="-285750" algn="l">
              <a:buFont typeface="+mj-lt"/>
              <a:buAutoNum type="arabicPeriod"/>
            </a:pPr>
            <a:r>
              <a:rPr lang="en-US" b="0" i="0" dirty="0">
                <a:solidFill>
                  <a:srgbClr val="FFFFFF"/>
                </a:solidFill>
                <a:effectLst/>
                <a:latin typeface="SegoeUIVariable"/>
              </a:rPr>
              <a:t>Some years have higher counts, while others are lower.</a:t>
            </a:r>
          </a:p>
          <a:p>
            <a:pPr marL="742950" lvl="1" indent="-285750" algn="l">
              <a:buFont typeface="+mj-lt"/>
              <a:buAutoNum type="arabicPeriod"/>
            </a:pPr>
            <a:r>
              <a:rPr lang="en-US" b="0" i="0" dirty="0">
                <a:solidFill>
                  <a:srgbClr val="FFFFFF"/>
                </a:solidFill>
                <a:effectLst/>
                <a:latin typeface="SegoeUIVariable"/>
              </a:rPr>
              <a:t>The box plot summarizes the distribution across years.</a:t>
            </a:r>
          </a:p>
          <a:p>
            <a:pPr algn="l">
              <a:buFont typeface="+mj-lt"/>
              <a:buAutoNum type="arabicPeriod"/>
            </a:pPr>
            <a:r>
              <a:rPr lang="en-US" b="1" i="0" dirty="0">
                <a:solidFill>
                  <a:srgbClr val="FFFFFF"/>
                </a:solidFill>
                <a:effectLst/>
                <a:latin typeface="SegoeUIVariable"/>
              </a:rPr>
              <a:t>Monthly Trends</a:t>
            </a:r>
            <a:r>
              <a:rPr lang="en-US" b="0" i="0" dirty="0">
                <a:solidFill>
                  <a:srgbClr val="FFFFFF"/>
                </a:solidFill>
                <a:effectLst/>
                <a:latin typeface="SegoeUIVariable"/>
              </a:rPr>
              <a:t>:</a:t>
            </a:r>
          </a:p>
          <a:p>
            <a:pPr marL="742950" lvl="1" indent="-285750" algn="l">
              <a:buFont typeface="+mj-lt"/>
              <a:buAutoNum type="arabicPeriod"/>
            </a:pPr>
            <a:r>
              <a:rPr lang="en-US" b="0" i="0" dirty="0">
                <a:solidFill>
                  <a:srgbClr val="FFFFFF"/>
                </a:solidFill>
                <a:effectLst/>
                <a:latin typeface="SegoeUIVariable"/>
              </a:rPr>
              <a:t>The line graph displays monthly case counts.</a:t>
            </a:r>
          </a:p>
          <a:p>
            <a:pPr marL="742950" lvl="1" indent="-285750" algn="l">
              <a:buFont typeface="+mj-lt"/>
              <a:buAutoNum type="arabicPeriod"/>
            </a:pPr>
            <a:r>
              <a:rPr lang="en-US" b="0" i="0" dirty="0">
                <a:solidFill>
                  <a:srgbClr val="FFFFFF"/>
                </a:solidFill>
                <a:effectLst/>
                <a:latin typeface="SegoeUIVariable"/>
              </a:rPr>
              <a:t>Peaks suggest higher reporting during specific months.</a:t>
            </a:r>
          </a:p>
          <a:p>
            <a:pPr marL="742950" lvl="1" indent="-285750" algn="l">
              <a:buFont typeface="+mj-lt"/>
              <a:buAutoNum type="arabicPeriod"/>
            </a:pPr>
            <a:r>
              <a:rPr lang="en-US" b="0" i="0" dirty="0">
                <a:solidFill>
                  <a:srgbClr val="FFFFFF"/>
                </a:solidFill>
                <a:effectLst/>
                <a:latin typeface="SegoeUIVariable"/>
              </a:rPr>
              <a:t>The box plot provides insights into monthly variability.</a:t>
            </a:r>
          </a:p>
          <a:p>
            <a:endParaRPr lang="en-GB" dirty="0"/>
          </a:p>
        </p:txBody>
      </p:sp>
      <p:pic>
        <p:nvPicPr>
          <p:cNvPr id="4" name="Picture 3">
            <a:extLst>
              <a:ext uri="{FF2B5EF4-FFF2-40B4-BE49-F238E27FC236}">
                <a16:creationId xmlns:a16="http://schemas.microsoft.com/office/drawing/2014/main" id="{926B6E65-4E6C-6FE9-3330-258EAD759138}"/>
              </a:ext>
            </a:extLst>
          </p:cNvPr>
          <p:cNvPicPr>
            <a:picLocks noChangeAspect="1"/>
          </p:cNvPicPr>
          <p:nvPr/>
        </p:nvPicPr>
        <p:blipFill>
          <a:blip r:embed="rId2"/>
          <a:stretch>
            <a:fillRect/>
          </a:stretch>
        </p:blipFill>
        <p:spPr>
          <a:xfrm>
            <a:off x="2647949" y="1"/>
            <a:ext cx="6894511" cy="2285998"/>
          </a:xfrm>
          <a:prstGeom prst="rect">
            <a:avLst/>
          </a:prstGeom>
        </p:spPr>
      </p:pic>
    </p:spTree>
    <p:extLst>
      <p:ext uri="{BB962C8B-B14F-4D97-AF65-F5344CB8AC3E}">
        <p14:creationId xmlns:p14="http://schemas.microsoft.com/office/powerpoint/2010/main" val="976247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8BD3B-1C8D-5A87-729C-2DBEBCF063FA}"/>
              </a:ext>
            </a:extLst>
          </p:cNvPr>
          <p:cNvSpPr>
            <a:spLocks noGrp="1"/>
          </p:cNvSpPr>
          <p:nvPr>
            <p:ph type="title"/>
          </p:nvPr>
        </p:nvSpPr>
        <p:spPr/>
        <p:txBody>
          <a:bodyPr/>
          <a:lstStyle/>
          <a:p>
            <a:r>
              <a:rPr lang="en-GB" b="1" i="0" dirty="0">
                <a:effectLst/>
                <a:latin typeface="system-ui"/>
              </a:rPr>
              <a:t>Exploratory Data Analysis</a:t>
            </a:r>
            <a:endParaRPr lang="en-GB" dirty="0"/>
          </a:p>
        </p:txBody>
      </p:sp>
      <p:sp>
        <p:nvSpPr>
          <p:cNvPr id="3" name="Content Placeholder 2">
            <a:extLst>
              <a:ext uri="{FF2B5EF4-FFF2-40B4-BE49-F238E27FC236}">
                <a16:creationId xmlns:a16="http://schemas.microsoft.com/office/drawing/2014/main" id="{512E1402-C813-70EF-CC17-FF1DC4DD0A55}"/>
              </a:ext>
            </a:extLst>
          </p:cNvPr>
          <p:cNvSpPr>
            <a:spLocks noGrp="1"/>
          </p:cNvSpPr>
          <p:nvPr>
            <p:ph idx="1"/>
          </p:nvPr>
        </p:nvSpPr>
        <p:spPr/>
        <p:txBody>
          <a:bodyPr>
            <a:normAutofit/>
          </a:bodyPr>
          <a:lstStyle/>
          <a:p>
            <a:pPr marL="0" indent="0">
              <a:buNone/>
            </a:pPr>
            <a:r>
              <a:rPr lang="en-US" dirty="0"/>
              <a:t>Bivariate Analysis</a:t>
            </a:r>
          </a:p>
          <a:p>
            <a:endParaRPr lang="en-US" dirty="0"/>
          </a:p>
          <a:p>
            <a:r>
              <a:rPr lang="en-US" dirty="0"/>
              <a:t>Scatter Plots: Explored relationships between pairs of numerical features.</a:t>
            </a:r>
          </a:p>
          <a:p>
            <a:r>
              <a:rPr lang="en-US" dirty="0"/>
              <a:t>Boxplots/</a:t>
            </a:r>
            <a:r>
              <a:rPr lang="en-US" dirty="0" err="1"/>
              <a:t>Barplots</a:t>
            </a:r>
            <a:r>
              <a:rPr lang="en-US" dirty="0"/>
              <a:t>: Compared distributions across different categories.</a:t>
            </a:r>
          </a:p>
          <a:p>
            <a:r>
              <a:rPr lang="en-US" dirty="0"/>
              <a:t>Count Plots Vs </a:t>
            </a:r>
            <a:r>
              <a:rPr lang="en-US" dirty="0" err="1"/>
              <a:t>Targted</a:t>
            </a:r>
            <a:r>
              <a:rPr lang="en-US" dirty="0"/>
              <a:t> Variable:  Visualize the relationship between categorical features and the target variable.</a:t>
            </a:r>
            <a:endParaRPr lang="en-GB" dirty="0"/>
          </a:p>
        </p:txBody>
      </p:sp>
    </p:spTree>
    <p:extLst>
      <p:ext uri="{BB962C8B-B14F-4D97-AF65-F5344CB8AC3E}">
        <p14:creationId xmlns:p14="http://schemas.microsoft.com/office/powerpoint/2010/main" val="4199988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A03811-A867-DC15-66FD-677C99688B9F}"/>
              </a:ext>
            </a:extLst>
          </p:cNvPr>
          <p:cNvSpPr>
            <a:spLocks noGrp="1"/>
          </p:cNvSpPr>
          <p:nvPr>
            <p:ph idx="1"/>
          </p:nvPr>
        </p:nvSpPr>
        <p:spPr>
          <a:xfrm>
            <a:off x="0" y="0"/>
            <a:ext cx="6448925" cy="6858000"/>
          </a:xfrm>
        </p:spPr>
        <p:txBody>
          <a:bodyPr>
            <a:normAutofit/>
          </a:bodyPr>
          <a:lstStyle/>
          <a:p>
            <a:r>
              <a:rPr lang="en-US" sz="1600" dirty="0"/>
              <a:t>Officer YOB (Year of Birth): There is a slight indication that older officers (those born before the 1970s) may be associated with a higher likelihood of making an arrest (Arrested = 1). However, the relationship is not strong and may not provide substantial predictive power on its own.</a:t>
            </a:r>
          </a:p>
          <a:p>
            <a:r>
              <a:rPr lang="en-US" sz="1600" dirty="0"/>
              <a:t>Reported Year and Reported Month: These features appear uniformly distributed with no distinct patterns separating the two classes (Arrested = 0 and Arrested = 1). This suggests that the year or month of the report is not significantly contributing to distinguishing between arrests and non-arrests.</a:t>
            </a:r>
          </a:p>
          <a:p>
            <a:r>
              <a:rPr lang="en-US" sz="1600" dirty="0"/>
              <a:t>Reported Day: The </a:t>
            </a:r>
            <a:r>
              <a:rPr lang="en-US" sz="1600" dirty="0" err="1"/>
              <a:t>Reported_Day</a:t>
            </a:r>
            <a:r>
              <a:rPr lang="en-US" sz="1600" dirty="0"/>
              <a:t> feature also does not show strong patterns or separations between the arrest and non-arrest classes. Arrests appear relatively spread out across different days, indicating no particular trend.</a:t>
            </a:r>
          </a:p>
          <a:p>
            <a:r>
              <a:rPr lang="en-US" sz="1600" dirty="0"/>
              <a:t>Reported Hour: The </a:t>
            </a:r>
            <a:r>
              <a:rPr lang="en-US" sz="1600" dirty="0" err="1"/>
              <a:t>Reported_Hour</a:t>
            </a:r>
            <a:r>
              <a:rPr lang="en-US" sz="1600" dirty="0"/>
              <a:t> feature exhibits some clustering where arrests (Arrested = 1) are more likely to occur during specific periods, such as early morning or late evening. This may suggest a potential time-based trend, but it requires further analysis to be definitive.</a:t>
            </a:r>
            <a:endParaRPr lang="en-GB" sz="1600" dirty="0"/>
          </a:p>
        </p:txBody>
      </p:sp>
      <p:pic>
        <p:nvPicPr>
          <p:cNvPr id="6" name="Picture 5">
            <a:extLst>
              <a:ext uri="{FF2B5EF4-FFF2-40B4-BE49-F238E27FC236}">
                <a16:creationId xmlns:a16="http://schemas.microsoft.com/office/drawing/2014/main" id="{6E581FF4-8038-F896-BA5E-79678AF30979}"/>
              </a:ext>
            </a:extLst>
          </p:cNvPr>
          <p:cNvPicPr>
            <a:picLocks noChangeAspect="1"/>
          </p:cNvPicPr>
          <p:nvPr/>
        </p:nvPicPr>
        <p:blipFill>
          <a:blip r:embed="rId2"/>
          <a:stretch>
            <a:fillRect/>
          </a:stretch>
        </p:blipFill>
        <p:spPr>
          <a:xfrm>
            <a:off x="6448924" y="0"/>
            <a:ext cx="5743075" cy="6858000"/>
          </a:xfrm>
          <a:prstGeom prst="rect">
            <a:avLst/>
          </a:prstGeom>
        </p:spPr>
      </p:pic>
    </p:spTree>
    <p:extLst>
      <p:ext uri="{BB962C8B-B14F-4D97-AF65-F5344CB8AC3E}">
        <p14:creationId xmlns:p14="http://schemas.microsoft.com/office/powerpoint/2010/main" val="471648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F09FC5-0C99-1914-54BE-764B647A3A4B}"/>
              </a:ext>
            </a:extLst>
          </p:cNvPr>
          <p:cNvSpPr>
            <a:spLocks noGrp="1"/>
          </p:cNvSpPr>
          <p:nvPr>
            <p:ph idx="1"/>
          </p:nvPr>
        </p:nvSpPr>
        <p:spPr>
          <a:xfrm>
            <a:off x="1" y="0"/>
            <a:ext cx="6096000" cy="6858000"/>
          </a:xfrm>
        </p:spPr>
        <p:txBody>
          <a:bodyPr>
            <a:normAutofit/>
          </a:bodyPr>
          <a:lstStyle/>
          <a:p>
            <a:r>
              <a:rPr lang="en-US" dirty="0"/>
              <a:t>The boxplots show the distribution of the Reported Hour across various categorical variables. For Stop Resolution, the distribution is consistent, suggesting that the time of day does not vary significantly by stop type. The Weapon Type boxplot shows more variation in Reported Hour, indicating some temporal patterns related to weapon types. The Frisk Flag and Arrest Flag plots are evenly distributed, implying time of day is not strongly linked to frisk or arrest occurrences. Other plots, such as Subject Perceived Race, Subject Perceived Gender, and Officer Race, show uniform distributions, indicating no distinct temporal patterns with Reported Hour.</a:t>
            </a:r>
            <a:endParaRPr lang="en-GB" dirty="0"/>
          </a:p>
        </p:txBody>
      </p:sp>
      <p:pic>
        <p:nvPicPr>
          <p:cNvPr id="6" name="Picture 5">
            <a:extLst>
              <a:ext uri="{FF2B5EF4-FFF2-40B4-BE49-F238E27FC236}">
                <a16:creationId xmlns:a16="http://schemas.microsoft.com/office/drawing/2014/main" id="{841C18F3-2AB9-3C18-6912-27A5B743FCB7}"/>
              </a:ext>
            </a:extLst>
          </p:cNvPr>
          <p:cNvPicPr>
            <a:picLocks noChangeAspect="1"/>
          </p:cNvPicPr>
          <p:nvPr/>
        </p:nvPicPr>
        <p:blipFill>
          <a:blip r:embed="rId2"/>
          <a:stretch>
            <a:fillRect/>
          </a:stretch>
        </p:blipFill>
        <p:spPr>
          <a:xfrm>
            <a:off x="6095999" y="1038726"/>
            <a:ext cx="6096000" cy="4780547"/>
          </a:xfrm>
          <a:prstGeom prst="rect">
            <a:avLst/>
          </a:prstGeom>
        </p:spPr>
      </p:pic>
    </p:spTree>
    <p:extLst>
      <p:ext uri="{BB962C8B-B14F-4D97-AF65-F5344CB8AC3E}">
        <p14:creationId xmlns:p14="http://schemas.microsoft.com/office/powerpoint/2010/main" val="2397136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24E08-B356-6A3E-B867-43F14B149AAF}"/>
              </a:ext>
            </a:extLst>
          </p:cNvPr>
          <p:cNvSpPr>
            <a:spLocks noGrp="1"/>
          </p:cNvSpPr>
          <p:nvPr>
            <p:ph type="title"/>
          </p:nvPr>
        </p:nvSpPr>
        <p:spPr>
          <a:xfrm>
            <a:off x="1" y="0"/>
            <a:ext cx="6096000" cy="1187116"/>
          </a:xfrm>
        </p:spPr>
        <p:txBody>
          <a:bodyPr/>
          <a:lstStyle/>
          <a:p>
            <a:r>
              <a:rPr lang="en-GB" dirty="0"/>
              <a:t>Checking for Outliers</a:t>
            </a:r>
          </a:p>
        </p:txBody>
      </p:sp>
      <p:sp>
        <p:nvSpPr>
          <p:cNvPr id="3" name="Content Placeholder 2">
            <a:extLst>
              <a:ext uri="{FF2B5EF4-FFF2-40B4-BE49-F238E27FC236}">
                <a16:creationId xmlns:a16="http://schemas.microsoft.com/office/drawing/2014/main" id="{6EB72B67-8868-4B0A-C094-EB5E32B82603}"/>
              </a:ext>
            </a:extLst>
          </p:cNvPr>
          <p:cNvSpPr>
            <a:spLocks noGrp="1"/>
          </p:cNvSpPr>
          <p:nvPr>
            <p:ph idx="1"/>
          </p:nvPr>
        </p:nvSpPr>
        <p:spPr>
          <a:xfrm>
            <a:off x="0" y="1187116"/>
            <a:ext cx="6096001" cy="5670884"/>
          </a:xfrm>
        </p:spPr>
        <p:txBody>
          <a:bodyPr/>
          <a:lstStyle/>
          <a:p>
            <a:pPr marL="0" indent="0">
              <a:buNone/>
            </a:pPr>
            <a:r>
              <a:rPr lang="en-US" dirty="0"/>
              <a:t>Identify and analyze any unusual or extreme values in our dataset that could distort our results or model performance. Outliers can arise from data entry errors, rare events, or natural variations in the data, and may significantly impact the accuracy and reliability of our predictive models.</a:t>
            </a:r>
            <a:endParaRPr lang="en-GB" dirty="0"/>
          </a:p>
        </p:txBody>
      </p:sp>
      <p:pic>
        <p:nvPicPr>
          <p:cNvPr id="4" name="Picture 3">
            <a:extLst>
              <a:ext uri="{FF2B5EF4-FFF2-40B4-BE49-F238E27FC236}">
                <a16:creationId xmlns:a16="http://schemas.microsoft.com/office/drawing/2014/main" id="{AF735653-ADCA-2596-B931-1D80B67FD2DF}"/>
              </a:ext>
            </a:extLst>
          </p:cNvPr>
          <p:cNvPicPr>
            <a:picLocks noChangeAspect="1"/>
          </p:cNvPicPr>
          <p:nvPr/>
        </p:nvPicPr>
        <p:blipFill>
          <a:blip r:embed="rId2"/>
          <a:stretch>
            <a:fillRect/>
          </a:stretch>
        </p:blipFill>
        <p:spPr>
          <a:xfrm>
            <a:off x="6095997" y="0"/>
            <a:ext cx="6096001" cy="6858000"/>
          </a:xfrm>
          <a:prstGeom prst="rect">
            <a:avLst/>
          </a:prstGeom>
        </p:spPr>
      </p:pic>
    </p:spTree>
    <p:extLst>
      <p:ext uri="{BB962C8B-B14F-4D97-AF65-F5344CB8AC3E}">
        <p14:creationId xmlns:p14="http://schemas.microsoft.com/office/powerpoint/2010/main" val="3735465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C2104-4E1C-68BA-E494-0E86F5993BA3}"/>
              </a:ext>
            </a:extLst>
          </p:cNvPr>
          <p:cNvSpPr>
            <a:spLocks noGrp="1"/>
          </p:cNvSpPr>
          <p:nvPr>
            <p:ph type="title"/>
          </p:nvPr>
        </p:nvSpPr>
        <p:spPr>
          <a:xfrm>
            <a:off x="1141413" y="0"/>
            <a:ext cx="9905998" cy="1267326"/>
          </a:xfrm>
        </p:spPr>
        <p:txBody>
          <a:bodyPr/>
          <a:lstStyle/>
          <a:p>
            <a:r>
              <a:rPr lang="en-GB" dirty="0"/>
              <a:t>Feature Engineering</a:t>
            </a:r>
          </a:p>
        </p:txBody>
      </p:sp>
      <p:sp>
        <p:nvSpPr>
          <p:cNvPr id="3" name="Content Placeholder 2">
            <a:extLst>
              <a:ext uri="{FF2B5EF4-FFF2-40B4-BE49-F238E27FC236}">
                <a16:creationId xmlns:a16="http://schemas.microsoft.com/office/drawing/2014/main" id="{0C4033B2-DC0C-FAA2-185E-EF0C01F96FBF}"/>
              </a:ext>
            </a:extLst>
          </p:cNvPr>
          <p:cNvSpPr>
            <a:spLocks noGrp="1"/>
          </p:cNvSpPr>
          <p:nvPr>
            <p:ph idx="1"/>
          </p:nvPr>
        </p:nvSpPr>
        <p:spPr/>
        <p:txBody>
          <a:bodyPr/>
          <a:lstStyle/>
          <a:p>
            <a:r>
              <a:rPr lang="en-US" dirty="0"/>
              <a:t>Enhances model performance by making patterns in the data more visible to machine learning algorithms.</a:t>
            </a:r>
          </a:p>
          <a:p>
            <a:r>
              <a:rPr lang="en-US" dirty="0"/>
              <a:t>Improves model interpretability by focusing on meaningful features.</a:t>
            </a:r>
          </a:p>
          <a:p>
            <a:r>
              <a:rPr lang="en-US" dirty="0"/>
              <a:t>Helps prevent overfitting by reducing the number of irrelevant features.</a:t>
            </a:r>
          </a:p>
          <a:p>
            <a:r>
              <a:rPr lang="en-US" dirty="0"/>
              <a:t>Facilitates better generalization to unseen data by capturing underlying relationships.</a:t>
            </a:r>
            <a:endParaRPr lang="en-GB" dirty="0"/>
          </a:p>
        </p:txBody>
      </p:sp>
    </p:spTree>
    <p:extLst>
      <p:ext uri="{BB962C8B-B14F-4D97-AF65-F5344CB8AC3E}">
        <p14:creationId xmlns:p14="http://schemas.microsoft.com/office/powerpoint/2010/main" val="2946412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8559D-57B8-F826-2444-4FAC5E9C0631}"/>
              </a:ext>
            </a:extLst>
          </p:cNvPr>
          <p:cNvSpPr>
            <a:spLocks noGrp="1"/>
          </p:cNvSpPr>
          <p:nvPr>
            <p:ph type="title"/>
          </p:nvPr>
        </p:nvSpPr>
        <p:spPr>
          <a:xfrm>
            <a:off x="1141413" y="0"/>
            <a:ext cx="9905998" cy="1066799"/>
          </a:xfrm>
        </p:spPr>
        <p:txBody>
          <a:bodyPr/>
          <a:lstStyle/>
          <a:p>
            <a:r>
              <a:rPr lang="en-GB" dirty="0"/>
              <a:t>Data Preparation for Modelling</a:t>
            </a:r>
          </a:p>
        </p:txBody>
      </p:sp>
      <p:sp>
        <p:nvSpPr>
          <p:cNvPr id="3" name="Content Placeholder 2">
            <a:extLst>
              <a:ext uri="{FF2B5EF4-FFF2-40B4-BE49-F238E27FC236}">
                <a16:creationId xmlns:a16="http://schemas.microsoft.com/office/drawing/2014/main" id="{40840C49-D573-EE3F-77F8-614AA4D32A64}"/>
              </a:ext>
            </a:extLst>
          </p:cNvPr>
          <p:cNvSpPr>
            <a:spLocks noGrp="1"/>
          </p:cNvSpPr>
          <p:nvPr>
            <p:ph idx="1"/>
          </p:nvPr>
        </p:nvSpPr>
        <p:spPr>
          <a:xfrm>
            <a:off x="1141412" y="1066799"/>
            <a:ext cx="9905999" cy="4724402"/>
          </a:xfrm>
        </p:spPr>
        <p:txBody>
          <a:bodyPr>
            <a:normAutofit/>
          </a:bodyPr>
          <a:lstStyle/>
          <a:p>
            <a:r>
              <a:rPr lang="en-US" sz="2800" dirty="0"/>
              <a:t>Feature scaling helped mitigate the impact of outliers and bring all numerical columns to a comparable scale, enhancing the stability and accuracy of our predictive models. We employed robust scaling techniques to manage the influence of extreme values effectively.</a:t>
            </a:r>
            <a:endParaRPr lang="en-GB" sz="2800" dirty="0"/>
          </a:p>
        </p:txBody>
      </p:sp>
    </p:spTree>
    <p:extLst>
      <p:ext uri="{BB962C8B-B14F-4D97-AF65-F5344CB8AC3E}">
        <p14:creationId xmlns:p14="http://schemas.microsoft.com/office/powerpoint/2010/main" val="4261423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B9D897-A44F-0A12-6766-48267E8AAAF9}"/>
              </a:ext>
            </a:extLst>
          </p:cNvPr>
          <p:cNvSpPr>
            <a:spLocks noGrp="1"/>
          </p:cNvSpPr>
          <p:nvPr>
            <p:ph idx="1"/>
          </p:nvPr>
        </p:nvSpPr>
        <p:spPr>
          <a:xfrm>
            <a:off x="1" y="0"/>
            <a:ext cx="4700336" cy="5791201"/>
          </a:xfrm>
        </p:spPr>
        <p:txBody>
          <a:bodyPr/>
          <a:lstStyle/>
          <a:p>
            <a:r>
              <a:rPr lang="en-GB" dirty="0"/>
              <a:t> Correlation Analysis</a:t>
            </a:r>
          </a:p>
          <a:p>
            <a:endParaRPr lang="en-GB" dirty="0"/>
          </a:p>
          <a:p>
            <a:r>
              <a:rPr lang="en-US" dirty="0"/>
              <a:t>Correlation Analysis: Visualized using a heatmap to identify relationships between numerical features</a:t>
            </a:r>
            <a:endParaRPr lang="en-GB" dirty="0"/>
          </a:p>
        </p:txBody>
      </p:sp>
      <p:pic>
        <p:nvPicPr>
          <p:cNvPr id="4" name="Picture 3">
            <a:extLst>
              <a:ext uri="{FF2B5EF4-FFF2-40B4-BE49-F238E27FC236}">
                <a16:creationId xmlns:a16="http://schemas.microsoft.com/office/drawing/2014/main" id="{FCE14E5B-847C-2CC2-2165-F09EFC9F162F}"/>
              </a:ext>
            </a:extLst>
          </p:cNvPr>
          <p:cNvPicPr>
            <a:picLocks noChangeAspect="1"/>
          </p:cNvPicPr>
          <p:nvPr/>
        </p:nvPicPr>
        <p:blipFill>
          <a:blip r:embed="rId2"/>
          <a:stretch>
            <a:fillRect/>
          </a:stretch>
        </p:blipFill>
        <p:spPr>
          <a:xfrm>
            <a:off x="4700337" y="0"/>
            <a:ext cx="7491662" cy="6858000"/>
          </a:xfrm>
          <a:prstGeom prst="rect">
            <a:avLst/>
          </a:prstGeom>
        </p:spPr>
      </p:pic>
    </p:spTree>
    <p:extLst>
      <p:ext uri="{BB962C8B-B14F-4D97-AF65-F5344CB8AC3E}">
        <p14:creationId xmlns:p14="http://schemas.microsoft.com/office/powerpoint/2010/main" val="1645879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2D35-6E9A-4ECF-664C-42C2877CCA17}"/>
              </a:ext>
            </a:extLst>
          </p:cNvPr>
          <p:cNvSpPr>
            <a:spLocks noGrp="1"/>
          </p:cNvSpPr>
          <p:nvPr>
            <p:ph type="title"/>
          </p:nvPr>
        </p:nvSpPr>
        <p:spPr>
          <a:xfrm>
            <a:off x="1141413" y="0"/>
            <a:ext cx="9905998" cy="1331495"/>
          </a:xfrm>
        </p:spPr>
        <p:txBody>
          <a:bodyPr/>
          <a:lstStyle/>
          <a:p>
            <a:r>
              <a:rPr lang="en-US" dirty="0"/>
              <a:t>Data Splitting for Training and Testing</a:t>
            </a:r>
            <a:endParaRPr lang="en-GB" dirty="0"/>
          </a:p>
        </p:txBody>
      </p:sp>
      <p:sp>
        <p:nvSpPr>
          <p:cNvPr id="3" name="Content Placeholder 2">
            <a:extLst>
              <a:ext uri="{FF2B5EF4-FFF2-40B4-BE49-F238E27FC236}">
                <a16:creationId xmlns:a16="http://schemas.microsoft.com/office/drawing/2014/main" id="{B0316056-F46F-4BEB-6990-5947451BB5E4}"/>
              </a:ext>
            </a:extLst>
          </p:cNvPr>
          <p:cNvSpPr>
            <a:spLocks noGrp="1"/>
          </p:cNvSpPr>
          <p:nvPr>
            <p:ph idx="1"/>
          </p:nvPr>
        </p:nvSpPr>
        <p:spPr>
          <a:xfrm>
            <a:off x="1141412" y="1331495"/>
            <a:ext cx="9905999" cy="4459706"/>
          </a:xfrm>
        </p:spPr>
        <p:txBody>
          <a:bodyPr>
            <a:normAutofit fontScale="92500" lnSpcReduction="20000"/>
          </a:bodyPr>
          <a:lstStyle/>
          <a:p>
            <a:pPr algn="l"/>
            <a:r>
              <a:rPr lang="en-US" b="0" i="0" dirty="0">
                <a:effectLst/>
                <a:latin typeface="system-ui"/>
              </a:rPr>
              <a:t>To prepare our data for modeling, we'll follow these steps:</a:t>
            </a:r>
          </a:p>
          <a:p>
            <a:pPr algn="l">
              <a:buFont typeface="+mj-lt"/>
              <a:buAutoNum type="arabicPeriod"/>
            </a:pPr>
            <a:r>
              <a:rPr lang="en-US" b="1" i="0" dirty="0">
                <a:effectLst/>
                <a:latin typeface="system-ui"/>
              </a:rPr>
              <a:t>Feature Selection</a:t>
            </a:r>
            <a:r>
              <a:rPr lang="en-US" b="0" i="0" dirty="0">
                <a:effectLst/>
                <a:latin typeface="system-ui"/>
              </a:rPr>
              <a:t>:</a:t>
            </a:r>
          </a:p>
          <a:p>
            <a:pPr marL="742950" lvl="1" indent="-285750" algn="l">
              <a:buFont typeface="+mj-lt"/>
              <a:buAutoNum type="arabicPeriod"/>
            </a:pPr>
            <a:r>
              <a:rPr lang="en-US" b="0" i="0" dirty="0">
                <a:effectLst/>
                <a:latin typeface="system-ui"/>
              </a:rPr>
              <a:t>We'll define our features (independent variables) and store them in a variable called </a:t>
            </a:r>
            <a:r>
              <a:rPr lang="en-US" b="1" i="0" dirty="0">
                <a:effectLst/>
                <a:latin typeface="system-ui"/>
              </a:rPr>
              <a:t>X</a:t>
            </a:r>
            <a:r>
              <a:rPr lang="en-US" b="0" i="0" dirty="0">
                <a:effectLst/>
                <a:latin typeface="system-ui"/>
              </a:rPr>
              <a:t>.</a:t>
            </a:r>
          </a:p>
          <a:p>
            <a:pPr marL="742950" lvl="1" indent="-285750" algn="l">
              <a:buFont typeface="+mj-lt"/>
              <a:buAutoNum type="arabicPeriod"/>
            </a:pPr>
            <a:r>
              <a:rPr lang="en-US" b="0" i="0" dirty="0">
                <a:effectLst/>
                <a:latin typeface="system-ui"/>
              </a:rPr>
              <a:t>These features represent the input variables that we'll use to predict the target variable.</a:t>
            </a:r>
          </a:p>
          <a:p>
            <a:pPr algn="l">
              <a:buFont typeface="+mj-lt"/>
              <a:buAutoNum type="arabicPeriod"/>
            </a:pPr>
            <a:r>
              <a:rPr lang="en-US" b="1" i="0" dirty="0">
                <a:effectLst/>
                <a:latin typeface="system-ui"/>
              </a:rPr>
              <a:t>Target Variable Definition</a:t>
            </a:r>
            <a:r>
              <a:rPr lang="en-US" b="0" i="0" dirty="0">
                <a:effectLst/>
                <a:latin typeface="system-ui"/>
              </a:rPr>
              <a:t>:</a:t>
            </a:r>
          </a:p>
          <a:p>
            <a:pPr marL="742950" lvl="1" indent="-285750" algn="l">
              <a:buFont typeface="+mj-lt"/>
              <a:buAutoNum type="arabicPeriod"/>
            </a:pPr>
            <a:r>
              <a:rPr lang="en-US" b="0" i="0" dirty="0">
                <a:effectLst/>
                <a:latin typeface="system-ui"/>
              </a:rPr>
              <a:t>Our target variable (dependent variable) is whether a customer has exited (churned) or not.</a:t>
            </a:r>
          </a:p>
          <a:p>
            <a:pPr marL="742950" lvl="1" indent="-285750" algn="l">
              <a:buFont typeface="+mj-lt"/>
              <a:buAutoNum type="arabicPeriod"/>
            </a:pPr>
            <a:r>
              <a:rPr lang="en-US" b="0" i="0" dirty="0">
                <a:effectLst/>
                <a:latin typeface="system-ui"/>
              </a:rPr>
              <a:t>We'll store this target variable in a variable called </a:t>
            </a:r>
            <a:r>
              <a:rPr lang="en-US" b="1" i="0" dirty="0">
                <a:effectLst/>
                <a:latin typeface="system-ui"/>
              </a:rPr>
              <a:t>y</a:t>
            </a:r>
            <a:r>
              <a:rPr lang="en-US" b="0" i="0" dirty="0">
                <a:effectLst/>
                <a:latin typeface="system-ui"/>
              </a:rPr>
              <a:t>.</a:t>
            </a:r>
          </a:p>
          <a:p>
            <a:pPr algn="l">
              <a:buFont typeface="+mj-lt"/>
              <a:buAutoNum type="arabicPeriod"/>
            </a:pPr>
            <a:r>
              <a:rPr lang="en-US" b="1" i="0" dirty="0">
                <a:effectLst/>
                <a:latin typeface="system-ui"/>
              </a:rPr>
              <a:t>Data Splitting</a:t>
            </a:r>
            <a:r>
              <a:rPr lang="en-US" b="0" i="0" dirty="0">
                <a:effectLst/>
                <a:latin typeface="system-ui"/>
              </a:rPr>
              <a:t>:</a:t>
            </a:r>
          </a:p>
          <a:p>
            <a:pPr marL="742950" lvl="1" indent="-285750" algn="l">
              <a:buFont typeface="+mj-lt"/>
              <a:buAutoNum type="arabicPeriod"/>
            </a:pPr>
            <a:r>
              <a:rPr lang="en-US" b="0" i="0" dirty="0">
                <a:effectLst/>
                <a:latin typeface="system-ui"/>
              </a:rPr>
              <a:t>We'll split our dataset into training and testing subsets.</a:t>
            </a:r>
          </a:p>
          <a:p>
            <a:pPr marL="742950" lvl="1" indent="-285750" algn="l">
              <a:buFont typeface="+mj-lt"/>
              <a:buAutoNum type="arabicPeriod"/>
            </a:pPr>
            <a:r>
              <a:rPr lang="en-US" b="0" i="0" dirty="0">
                <a:effectLst/>
                <a:latin typeface="system-ui"/>
              </a:rPr>
              <a:t>The training set will be used to train our machine learning model.</a:t>
            </a:r>
          </a:p>
          <a:p>
            <a:pPr marL="742950" lvl="1" indent="-285750" algn="l">
              <a:buFont typeface="+mj-lt"/>
              <a:buAutoNum type="arabicPeriod"/>
            </a:pPr>
            <a:r>
              <a:rPr lang="en-US" b="0" i="0" dirty="0">
                <a:effectLst/>
                <a:latin typeface="system-ui"/>
              </a:rPr>
              <a:t>The testing set will be used to evaluate the model's performance.</a:t>
            </a:r>
          </a:p>
          <a:p>
            <a:endParaRPr lang="en-GB" dirty="0"/>
          </a:p>
        </p:txBody>
      </p:sp>
    </p:spTree>
    <p:extLst>
      <p:ext uri="{BB962C8B-B14F-4D97-AF65-F5344CB8AC3E}">
        <p14:creationId xmlns:p14="http://schemas.microsoft.com/office/powerpoint/2010/main" val="3179639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88E2A-3B47-1A82-D2BD-B842247551F7}"/>
              </a:ext>
            </a:extLst>
          </p:cNvPr>
          <p:cNvSpPr>
            <a:spLocks noGrp="1"/>
          </p:cNvSpPr>
          <p:nvPr>
            <p:ph type="title"/>
          </p:nvPr>
        </p:nvSpPr>
        <p:spPr>
          <a:xfrm>
            <a:off x="1141413" y="618518"/>
            <a:ext cx="9905998" cy="448281"/>
          </a:xfrm>
        </p:spPr>
        <p:txBody>
          <a:bodyPr>
            <a:normAutofit fontScale="90000"/>
          </a:bodyPr>
          <a:lstStyle/>
          <a:p>
            <a:r>
              <a:rPr lang="en-US" dirty="0" err="1"/>
              <a:t>Cont</a:t>
            </a:r>
            <a:r>
              <a:rPr lang="en-US" dirty="0"/>
              <a:t>…</a:t>
            </a:r>
            <a:endParaRPr lang="en-GB" dirty="0"/>
          </a:p>
        </p:txBody>
      </p:sp>
      <p:sp>
        <p:nvSpPr>
          <p:cNvPr id="3" name="Content Placeholder 2">
            <a:extLst>
              <a:ext uri="{FF2B5EF4-FFF2-40B4-BE49-F238E27FC236}">
                <a16:creationId xmlns:a16="http://schemas.microsoft.com/office/drawing/2014/main" id="{6F7D3D94-5E53-1766-2BB9-9164FEDBF476}"/>
              </a:ext>
            </a:extLst>
          </p:cNvPr>
          <p:cNvSpPr>
            <a:spLocks noGrp="1"/>
          </p:cNvSpPr>
          <p:nvPr>
            <p:ph idx="1"/>
          </p:nvPr>
        </p:nvSpPr>
        <p:spPr>
          <a:xfrm>
            <a:off x="1141412" y="1066799"/>
            <a:ext cx="9905999" cy="4724402"/>
          </a:xfrm>
        </p:spPr>
        <p:txBody>
          <a:bodyPr>
            <a:normAutofit lnSpcReduction="10000"/>
          </a:bodyPr>
          <a:lstStyle/>
          <a:p>
            <a:r>
              <a:rPr lang="en-US" b="1" i="0" dirty="0">
                <a:effectLst/>
                <a:latin typeface="system-ui"/>
              </a:rPr>
              <a:t>Identifying Key Factors</a:t>
            </a:r>
            <a:r>
              <a:rPr lang="en-US" b="0" i="0" dirty="0">
                <a:effectLst/>
                <a:latin typeface="system-ui"/>
              </a:rPr>
              <a:t>: The project aims to determine the primary factors that influence whether an arrest is made following a Terry Stop. These factors could range from situational elements, such as time and location, to individual characteristics, including behavior and demeanor during the stop. Understanding these variables is crucial for identifying patterns and ensuring that decisions are made based on objective criteria.</a:t>
            </a:r>
          </a:p>
          <a:p>
            <a:r>
              <a:rPr lang="en-US" b="1" i="0" dirty="0">
                <a:effectLst/>
                <a:latin typeface="system-ui"/>
              </a:rPr>
              <a:t>Predictive Modeling</a:t>
            </a:r>
            <a:r>
              <a:rPr lang="en-US" b="0" i="0" dirty="0">
                <a:effectLst/>
                <a:latin typeface="system-ui"/>
              </a:rPr>
              <a:t>: To systematically analyze these factors, the project will develop a binary classification model capable of predicting the likelihood of an arrest. By leveraging historical data, this model will provide a data-driven approach to anticipate outcomes, allowing law enforcement agencies to understand the potential impact of various factors on arrest decisions.</a:t>
            </a:r>
          </a:p>
          <a:p>
            <a:endParaRPr lang="en-US" b="0" i="0" dirty="0">
              <a:effectLst/>
              <a:latin typeface="system-ui"/>
            </a:endParaRPr>
          </a:p>
          <a:p>
            <a:endParaRPr lang="en-GB" dirty="0"/>
          </a:p>
        </p:txBody>
      </p:sp>
    </p:spTree>
    <p:extLst>
      <p:ext uri="{BB962C8B-B14F-4D97-AF65-F5344CB8AC3E}">
        <p14:creationId xmlns:p14="http://schemas.microsoft.com/office/powerpoint/2010/main" val="1760686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5110-40D7-784D-59D9-0FA363A38C74}"/>
              </a:ext>
            </a:extLst>
          </p:cNvPr>
          <p:cNvSpPr>
            <a:spLocks noGrp="1"/>
          </p:cNvSpPr>
          <p:nvPr>
            <p:ph type="title"/>
          </p:nvPr>
        </p:nvSpPr>
        <p:spPr>
          <a:xfrm>
            <a:off x="1141413" y="0"/>
            <a:ext cx="9905998" cy="1066799"/>
          </a:xfrm>
        </p:spPr>
        <p:txBody>
          <a:bodyPr/>
          <a:lstStyle/>
          <a:p>
            <a:r>
              <a:rPr lang="en-GB" dirty="0"/>
              <a:t>Model Training and Evaluation</a:t>
            </a:r>
          </a:p>
        </p:txBody>
      </p:sp>
      <p:sp>
        <p:nvSpPr>
          <p:cNvPr id="3" name="Content Placeholder 2">
            <a:extLst>
              <a:ext uri="{FF2B5EF4-FFF2-40B4-BE49-F238E27FC236}">
                <a16:creationId xmlns:a16="http://schemas.microsoft.com/office/drawing/2014/main" id="{9F49175F-65D9-E926-7E62-781640220282}"/>
              </a:ext>
            </a:extLst>
          </p:cNvPr>
          <p:cNvSpPr>
            <a:spLocks noGrp="1"/>
          </p:cNvSpPr>
          <p:nvPr>
            <p:ph idx="1"/>
          </p:nvPr>
        </p:nvSpPr>
        <p:spPr/>
        <p:txBody>
          <a:bodyPr/>
          <a:lstStyle/>
          <a:p>
            <a:r>
              <a:rPr lang="en-US" dirty="0"/>
              <a:t>Objective: Develop, train, and evaluate predictive models to determine the likelihood of an arrest following a Terry Stop.</a:t>
            </a:r>
          </a:p>
          <a:p>
            <a:endParaRPr lang="en-US" dirty="0"/>
          </a:p>
          <a:p>
            <a:r>
              <a:rPr lang="en-US" dirty="0"/>
              <a:t>Feature Scaling: We'll apply feature scaling to the numerical features to improve the performance of our model.</a:t>
            </a:r>
            <a:endParaRPr lang="en-GB" dirty="0"/>
          </a:p>
        </p:txBody>
      </p:sp>
    </p:spTree>
    <p:extLst>
      <p:ext uri="{BB962C8B-B14F-4D97-AF65-F5344CB8AC3E}">
        <p14:creationId xmlns:p14="http://schemas.microsoft.com/office/powerpoint/2010/main" val="1713289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C669C-1DE9-50DF-BABC-4F8B33881665}"/>
              </a:ext>
            </a:extLst>
          </p:cNvPr>
          <p:cNvSpPr>
            <a:spLocks noGrp="1"/>
          </p:cNvSpPr>
          <p:nvPr>
            <p:ph type="title"/>
          </p:nvPr>
        </p:nvSpPr>
        <p:spPr>
          <a:xfrm>
            <a:off x="1141413" y="0"/>
            <a:ext cx="9905998" cy="1066799"/>
          </a:xfrm>
        </p:spPr>
        <p:txBody>
          <a:bodyPr/>
          <a:lstStyle/>
          <a:p>
            <a:r>
              <a:rPr lang="en-US" dirty="0"/>
              <a:t>Logistic Regression performance</a:t>
            </a:r>
            <a:endParaRPr lang="en-GB" dirty="0"/>
          </a:p>
        </p:txBody>
      </p:sp>
      <p:sp>
        <p:nvSpPr>
          <p:cNvPr id="3" name="Content Placeholder 2">
            <a:extLst>
              <a:ext uri="{FF2B5EF4-FFF2-40B4-BE49-F238E27FC236}">
                <a16:creationId xmlns:a16="http://schemas.microsoft.com/office/drawing/2014/main" id="{51BF71A8-4867-19FD-BA5D-C8C128F420E9}"/>
              </a:ext>
            </a:extLst>
          </p:cNvPr>
          <p:cNvSpPr>
            <a:spLocks noGrp="1"/>
          </p:cNvSpPr>
          <p:nvPr>
            <p:ph idx="1"/>
          </p:nvPr>
        </p:nvSpPr>
        <p:spPr>
          <a:xfrm>
            <a:off x="0" y="1066798"/>
            <a:ext cx="5935579" cy="5791201"/>
          </a:xfrm>
        </p:spPr>
        <p:txBody>
          <a:bodyPr>
            <a:normAutofit/>
          </a:bodyPr>
          <a:lstStyle/>
          <a:p>
            <a:r>
              <a:rPr lang="en-US" dirty="0"/>
              <a:t>Accuracy: 0.7000</a:t>
            </a:r>
          </a:p>
          <a:p>
            <a:r>
              <a:rPr lang="en-US" dirty="0"/>
              <a:t>Precision: 0.6667</a:t>
            </a:r>
          </a:p>
          <a:p>
            <a:r>
              <a:rPr lang="en-US" dirty="0"/>
              <a:t>Recall: 0.5000</a:t>
            </a:r>
          </a:p>
          <a:p>
            <a:r>
              <a:rPr lang="en-US" dirty="0"/>
              <a:t>F1 Score: 0.5714</a:t>
            </a:r>
          </a:p>
          <a:p>
            <a:endParaRPr lang="en-US" dirty="0"/>
          </a:p>
        </p:txBody>
      </p:sp>
      <p:pic>
        <p:nvPicPr>
          <p:cNvPr id="5" name="Picture 4">
            <a:extLst>
              <a:ext uri="{FF2B5EF4-FFF2-40B4-BE49-F238E27FC236}">
                <a16:creationId xmlns:a16="http://schemas.microsoft.com/office/drawing/2014/main" id="{D058B69D-7C69-D590-6FFA-9276D5BA3AF9}"/>
              </a:ext>
            </a:extLst>
          </p:cNvPr>
          <p:cNvPicPr>
            <a:picLocks noChangeAspect="1"/>
          </p:cNvPicPr>
          <p:nvPr/>
        </p:nvPicPr>
        <p:blipFill>
          <a:blip r:embed="rId2"/>
          <a:stretch>
            <a:fillRect/>
          </a:stretch>
        </p:blipFill>
        <p:spPr>
          <a:xfrm>
            <a:off x="6226174" y="1066798"/>
            <a:ext cx="5962650" cy="5153025"/>
          </a:xfrm>
          <a:prstGeom prst="rect">
            <a:avLst/>
          </a:prstGeom>
        </p:spPr>
      </p:pic>
    </p:spTree>
    <p:extLst>
      <p:ext uri="{BB962C8B-B14F-4D97-AF65-F5344CB8AC3E}">
        <p14:creationId xmlns:p14="http://schemas.microsoft.com/office/powerpoint/2010/main" val="3084569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74C2E-8F5B-929F-ED84-8BC17848A28C}"/>
              </a:ext>
            </a:extLst>
          </p:cNvPr>
          <p:cNvSpPr>
            <a:spLocks noGrp="1"/>
          </p:cNvSpPr>
          <p:nvPr>
            <p:ph type="title"/>
          </p:nvPr>
        </p:nvSpPr>
        <p:spPr>
          <a:xfrm>
            <a:off x="1141413" y="0"/>
            <a:ext cx="9905998" cy="1395663"/>
          </a:xfrm>
        </p:spPr>
        <p:txBody>
          <a:bodyPr/>
          <a:lstStyle/>
          <a:p>
            <a:r>
              <a:rPr lang="en-US" dirty="0"/>
              <a:t>Decision trees performance</a:t>
            </a:r>
            <a:endParaRPr lang="en-GB" dirty="0"/>
          </a:p>
        </p:txBody>
      </p:sp>
      <p:sp>
        <p:nvSpPr>
          <p:cNvPr id="3" name="Content Placeholder 2">
            <a:extLst>
              <a:ext uri="{FF2B5EF4-FFF2-40B4-BE49-F238E27FC236}">
                <a16:creationId xmlns:a16="http://schemas.microsoft.com/office/drawing/2014/main" id="{8ACD9886-AC95-EFA4-3A18-4D4C4AAA9B38}"/>
              </a:ext>
            </a:extLst>
          </p:cNvPr>
          <p:cNvSpPr>
            <a:spLocks noGrp="1"/>
          </p:cNvSpPr>
          <p:nvPr>
            <p:ph idx="1"/>
          </p:nvPr>
        </p:nvSpPr>
        <p:spPr>
          <a:xfrm>
            <a:off x="1" y="1395663"/>
            <a:ext cx="6096000" cy="4395538"/>
          </a:xfrm>
        </p:spPr>
        <p:txBody>
          <a:bodyPr/>
          <a:lstStyle/>
          <a:p>
            <a:r>
              <a:rPr lang="en-GB" dirty="0"/>
              <a:t>Accuracy: 0.6500</a:t>
            </a:r>
          </a:p>
          <a:p>
            <a:r>
              <a:rPr lang="en-GB" dirty="0"/>
              <a:t>Precision: 0.5000</a:t>
            </a:r>
          </a:p>
          <a:p>
            <a:r>
              <a:rPr lang="en-GB" dirty="0"/>
              <a:t>Recall: 0.7143</a:t>
            </a:r>
          </a:p>
          <a:p>
            <a:r>
              <a:rPr lang="en-GB" dirty="0"/>
              <a:t>F1 Score: 0.5882</a:t>
            </a:r>
          </a:p>
        </p:txBody>
      </p:sp>
      <p:pic>
        <p:nvPicPr>
          <p:cNvPr id="4" name="Picture 3">
            <a:extLst>
              <a:ext uri="{FF2B5EF4-FFF2-40B4-BE49-F238E27FC236}">
                <a16:creationId xmlns:a16="http://schemas.microsoft.com/office/drawing/2014/main" id="{D2B9103B-A0F4-BAD5-AC57-24D05512C102}"/>
              </a:ext>
            </a:extLst>
          </p:cNvPr>
          <p:cNvPicPr>
            <a:picLocks noChangeAspect="1"/>
          </p:cNvPicPr>
          <p:nvPr/>
        </p:nvPicPr>
        <p:blipFill>
          <a:blip r:embed="rId2"/>
          <a:stretch>
            <a:fillRect/>
          </a:stretch>
        </p:blipFill>
        <p:spPr>
          <a:xfrm>
            <a:off x="6229350" y="1141245"/>
            <a:ext cx="5962650" cy="5153025"/>
          </a:xfrm>
          <a:prstGeom prst="rect">
            <a:avLst/>
          </a:prstGeom>
        </p:spPr>
      </p:pic>
    </p:spTree>
    <p:extLst>
      <p:ext uri="{BB962C8B-B14F-4D97-AF65-F5344CB8AC3E}">
        <p14:creationId xmlns:p14="http://schemas.microsoft.com/office/powerpoint/2010/main" val="2475413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0CBA8-F63D-4F4E-18DC-EFA2009ADE21}"/>
              </a:ext>
            </a:extLst>
          </p:cNvPr>
          <p:cNvSpPr>
            <a:spLocks noGrp="1"/>
          </p:cNvSpPr>
          <p:nvPr>
            <p:ph type="title"/>
          </p:nvPr>
        </p:nvSpPr>
        <p:spPr>
          <a:xfrm>
            <a:off x="1141413" y="0"/>
            <a:ext cx="9905998" cy="1283368"/>
          </a:xfrm>
        </p:spPr>
        <p:txBody>
          <a:bodyPr/>
          <a:lstStyle/>
          <a:p>
            <a:r>
              <a:rPr lang="en-US" dirty="0"/>
              <a:t>conclusion</a:t>
            </a:r>
            <a:endParaRPr lang="en-GB" dirty="0"/>
          </a:p>
        </p:txBody>
      </p:sp>
      <p:sp>
        <p:nvSpPr>
          <p:cNvPr id="3" name="Content Placeholder 2">
            <a:extLst>
              <a:ext uri="{FF2B5EF4-FFF2-40B4-BE49-F238E27FC236}">
                <a16:creationId xmlns:a16="http://schemas.microsoft.com/office/drawing/2014/main" id="{6099D2E3-A416-51B9-718C-22EC59B8E761}"/>
              </a:ext>
            </a:extLst>
          </p:cNvPr>
          <p:cNvSpPr>
            <a:spLocks noGrp="1"/>
          </p:cNvSpPr>
          <p:nvPr>
            <p:ph idx="1"/>
          </p:nvPr>
        </p:nvSpPr>
        <p:spPr>
          <a:xfrm>
            <a:off x="0" y="1283368"/>
            <a:ext cx="12192000" cy="5574632"/>
          </a:xfrm>
        </p:spPr>
        <p:txBody>
          <a:bodyPr/>
          <a:lstStyle/>
          <a:p>
            <a:r>
              <a:rPr lang="en-US" dirty="0"/>
              <a:t>-Model Development: A binary classification model was built to predict arrest outcomes, aiming to assist law enforcement with decision-making and potentially reduce unnecessary detentions.</a:t>
            </a:r>
          </a:p>
          <a:p>
            <a:endParaRPr lang="en-US" dirty="0"/>
          </a:p>
          <a:p>
            <a:r>
              <a:rPr lang="en-US" dirty="0"/>
              <a:t>Data Analysis: The dataset included features like presence of weapons, time of day, and demographic details. Missing values and outliers were addressed, and categorical variables were encoded for model compatibility.</a:t>
            </a:r>
          </a:p>
          <a:p>
            <a:endParaRPr lang="en-US" dirty="0"/>
          </a:p>
          <a:p>
            <a:r>
              <a:rPr lang="en-US" dirty="0"/>
              <a:t>Ethical Considerations: The project underscores the importance of considering gender and race in arrest outcomes, hinting at potential biases that need to be investigated and addressed.</a:t>
            </a:r>
            <a:endParaRPr lang="en-GB" dirty="0"/>
          </a:p>
        </p:txBody>
      </p:sp>
    </p:spTree>
    <p:extLst>
      <p:ext uri="{BB962C8B-B14F-4D97-AF65-F5344CB8AC3E}">
        <p14:creationId xmlns:p14="http://schemas.microsoft.com/office/powerpoint/2010/main" val="813208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53F63-C4B4-714C-E88C-92AE49F62AD7}"/>
              </a:ext>
            </a:extLst>
          </p:cNvPr>
          <p:cNvSpPr>
            <a:spLocks noGrp="1"/>
          </p:cNvSpPr>
          <p:nvPr>
            <p:ph type="title"/>
          </p:nvPr>
        </p:nvSpPr>
        <p:spPr>
          <a:xfrm>
            <a:off x="1141413" y="0"/>
            <a:ext cx="9905998" cy="1219200"/>
          </a:xfrm>
        </p:spPr>
        <p:txBody>
          <a:bodyPr/>
          <a:lstStyle/>
          <a:p>
            <a:r>
              <a:rPr lang="en-US" dirty="0"/>
              <a:t>recommendations</a:t>
            </a:r>
            <a:endParaRPr lang="en-GB" dirty="0"/>
          </a:p>
        </p:txBody>
      </p:sp>
      <p:sp>
        <p:nvSpPr>
          <p:cNvPr id="3" name="Content Placeholder 2">
            <a:extLst>
              <a:ext uri="{FF2B5EF4-FFF2-40B4-BE49-F238E27FC236}">
                <a16:creationId xmlns:a16="http://schemas.microsoft.com/office/drawing/2014/main" id="{414D97FF-577B-B63B-BF87-231A4E0FC8D8}"/>
              </a:ext>
            </a:extLst>
          </p:cNvPr>
          <p:cNvSpPr>
            <a:spLocks noGrp="1"/>
          </p:cNvSpPr>
          <p:nvPr>
            <p:ph idx="1"/>
          </p:nvPr>
        </p:nvSpPr>
        <p:spPr>
          <a:xfrm>
            <a:off x="1141412" y="1219200"/>
            <a:ext cx="9905999" cy="4572001"/>
          </a:xfrm>
        </p:spPr>
        <p:txBody>
          <a:bodyPr/>
          <a:lstStyle/>
          <a:p>
            <a:pPr algn="l"/>
            <a:r>
              <a:rPr lang="en-US" b="0" i="0" dirty="0">
                <a:effectLst/>
                <a:latin typeface="system-ui"/>
              </a:rPr>
              <a:t>Further research could explore the impact of additional variables not included in the current dataset.</a:t>
            </a:r>
          </a:p>
          <a:p>
            <a:pPr algn="l"/>
            <a:r>
              <a:rPr lang="en-US" b="0" i="0" dirty="0">
                <a:effectLst/>
                <a:latin typeface="system-ui"/>
              </a:rPr>
              <a:t>Advanced modeling techniques could be employed to improve prediction accuracy beyond the current 70% threshold.</a:t>
            </a:r>
          </a:p>
          <a:p>
            <a:pPr algn="l"/>
            <a:r>
              <a:rPr lang="en-US" b="0" i="0" dirty="0">
                <a:effectLst/>
                <a:latin typeface="system-ui"/>
              </a:rPr>
              <a:t>A deeper analysis into the potential biases related to gender and race could provide more nuanced understanding and inform training programs for officers.</a:t>
            </a:r>
          </a:p>
          <a:p>
            <a:endParaRPr lang="en-GB" dirty="0"/>
          </a:p>
          <a:p>
            <a:pPr marL="0" indent="0">
              <a:buNone/>
            </a:pPr>
            <a:endParaRPr lang="en-GB" dirty="0"/>
          </a:p>
        </p:txBody>
      </p:sp>
    </p:spTree>
    <p:extLst>
      <p:ext uri="{BB962C8B-B14F-4D97-AF65-F5344CB8AC3E}">
        <p14:creationId xmlns:p14="http://schemas.microsoft.com/office/powerpoint/2010/main" val="2787916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33D70D-9145-2DA8-9CF4-36970A18BCC6}"/>
              </a:ext>
            </a:extLst>
          </p:cNvPr>
          <p:cNvSpPr>
            <a:spLocks noGrp="1"/>
          </p:cNvSpPr>
          <p:nvPr>
            <p:ph idx="1"/>
          </p:nvPr>
        </p:nvSpPr>
        <p:spPr>
          <a:xfrm>
            <a:off x="1141412" y="2422358"/>
            <a:ext cx="9905999" cy="2101516"/>
          </a:xfrm>
        </p:spPr>
        <p:txBody>
          <a:bodyPr>
            <a:normAutofit/>
          </a:bodyPr>
          <a:lstStyle/>
          <a:p>
            <a:pPr algn="ctr"/>
            <a:r>
              <a:rPr lang="en-US" sz="4800" dirty="0"/>
              <a:t>THANK YOU</a:t>
            </a:r>
          </a:p>
          <a:p>
            <a:pPr marL="0" indent="0" algn="ctr">
              <a:buNone/>
            </a:pPr>
            <a:r>
              <a:rPr lang="en-US" sz="4800" dirty="0"/>
              <a:t>ERIC RONO</a:t>
            </a:r>
            <a:endParaRPr lang="en-GB" sz="4800" dirty="0"/>
          </a:p>
        </p:txBody>
      </p:sp>
    </p:spTree>
    <p:extLst>
      <p:ext uri="{BB962C8B-B14F-4D97-AF65-F5344CB8AC3E}">
        <p14:creationId xmlns:p14="http://schemas.microsoft.com/office/powerpoint/2010/main" val="3317814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303FB-B001-43BA-585D-8957E21B3521}"/>
              </a:ext>
            </a:extLst>
          </p:cNvPr>
          <p:cNvSpPr>
            <a:spLocks noGrp="1"/>
          </p:cNvSpPr>
          <p:nvPr>
            <p:ph type="title"/>
          </p:nvPr>
        </p:nvSpPr>
        <p:spPr>
          <a:xfrm>
            <a:off x="1141413" y="618518"/>
            <a:ext cx="9905998" cy="676882"/>
          </a:xfrm>
        </p:spPr>
        <p:txBody>
          <a:bodyPr/>
          <a:lstStyle/>
          <a:p>
            <a:r>
              <a:rPr lang="en-US" dirty="0" err="1"/>
              <a:t>Cont</a:t>
            </a:r>
            <a:r>
              <a:rPr lang="en-US" dirty="0"/>
              <a:t>…</a:t>
            </a:r>
            <a:endParaRPr lang="en-GB" dirty="0"/>
          </a:p>
        </p:txBody>
      </p:sp>
      <p:sp>
        <p:nvSpPr>
          <p:cNvPr id="3" name="Content Placeholder 2">
            <a:extLst>
              <a:ext uri="{FF2B5EF4-FFF2-40B4-BE49-F238E27FC236}">
                <a16:creationId xmlns:a16="http://schemas.microsoft.com/office/drawing/2014/main" id="{D97C361B-02EA-2224-125A-A7491A9838FC}"/>
              </a:ext>
            </a:extLst>
          </p:cNvPr>
          <p:cNvSpPr>
            <a:spLocks noGrp="1"/>
          </p:cNvSpPr>
          <p:nvPr>
            <p:ph idx="1"/>
          </p:nvPr>
        </p:nvSpPr>
        <p:spPr>
          <a:xfrm>
            <a:off x="1141412" y="1295400"/>
            <a:ext cx="9905999" cy="4495801"/>
          </a:xfrm>
        </p:spPr>
        <p:txBody>
          <a:bodyPr>
            <a:normAutofit fontScale="92500"/>
          </a:bodyPr>
          <a:lstStyle/>
          <a:p>
            <a:r>
              <a:rPr lang="en-US" b="1" i="0" dirty="0">
                <a:effectLst/>
                <a:latin typeface="system-ui"/>
              </a:rPr>
              <a:t>Policy Evaluation</a:t>
            </a:r>
            <a:r>
              <a:rPr lang="en-US" b="0" i="0" dirty="0">
                <a:effectLst/>
                <a:latin typeface="system-ui"/>
              </a:rPr>
              <a:t>: A key focus of the project is to provide insights into the role of demographic factors, such as race and gender, in arrest decisions. By examining these elements, the project will help ensure that arrest decisions are fair and unbiased, fostering greater transparency and addressing ethical concerns in policing practices.</a:t>
            </a:r>
          </a:p>
          <a:p>
            <a:r>
              <a:rPr lang="en-US" b="1" i="0" dirty="0">
                <a:effectLst/>
                <a:latin typeface="system-ui"/>
              </a:rPr>
              <a:t>Resource Allocation</a:t>
            </a:r>
            <a:r>
              <a:rPr lang="en-US" b="0" i="0" dirty="0">
                <a:effectLst/>
                <a:latin typeface="system-ui"/>
              </a:rPr>
              <a:t>: Understanding the patterns and factors that lead to arrests can also assist law enforcement agencies in better allocating their resources. By identifying areas where arrests are more likely or understanding the circumstances that typically lead to such outcomes, agencies can deploy their personnel more effectively and make informed decisions about training and policy development.</a:t>
            </a:r>
          </a:p>
          <a:p>
            <a:endParaRPr lang="en-US" b="0" i="0" dirty="0">
              <a:effectLst/>
              <a:latin typeface="system-ui"/>
            </a:endParaRPr>
          </a:p>
          <a:p>
            <a:endParaRPr lang="en-GB" dirty="0"/>
          </a:p>
        </p:txBody>
      </p:sp>
    </p:spTree>
    <p:extLst>
      <p:ext uri="{BB962C8B-B14F-4D97-AF65-F5344CB8AC3E}">
        <p14:creationId xmlns:p14="http://schemas.microsoft.com/office/powerpoint/2010/main" val="3191051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50150-3F94-2A83-AB05-8056C88A1E4F}"/>
              </a:ext>
            </a:extLst>
          </p:cNvPr>
          <p:cNvSpPr>
            <a:spLocks noGrp="1"/>
          </p:cNvSpPr>
          <p:nvPr>
            <p:ph type="title"/>
          </p:nvPr>
        </p:nvSpPr>
        <p:spPr>
          <a:xfrm>
            <a:off x="1141413" y="618518"/>
            <a:ext cx="9905998" cy="829282"/>
          </a:xfrm>
        </p:spPr>
        <p:txBody>
          <a:bodyPr>
            <a:normAutofit fontScale="90000"/>
          </a:bodyPr>
          <a:lstStyle/>
          <a:p>
            <a:br>
              <a:rPr lang="en-GB" dirty="0"/>
            </a:br>
            <a:r>
              <a:rPr lang="en-GB" b="0" i="0" dirty="0">
                <a:effectLst/>
                <a:latin typeface="system-ui"/>
              </a:rPr>
              <a:t>Research Questions:</a:t>
            </a:r>
            <a:endParaRPr lang="en-GB" dirty="0"/>
          </a:p>
        </p:txBody>
      </p:sp>
      <p:sp>
        <p:nvSpPr>
          <p:cNvPr id="3" name="Content Placeholder 2">
            <a:extLst>
              <a:ext uri="{FF2B5EF4-FFF2-40B4-BE49-F238E27FC236}">
                <a16:creationId xmlns:a16="http://schemas.microsoft.com/office/drawing/2014/main" id="{65146730-ED09-A403-0CF4-E08FF28F1E56}"/>
              </a:ext>
            </a:extLst>
          </p:cNvPr>
          <p:cNvSpPr>
            <a:spLocks noGrp="1"/>
          </p:cNvSpPr>
          <p:nvPr>
            <p:ph idx="1"/>
          </p:nvPr>
        </p:nvSpPr>
        <p:spPr>
          <a:xfrm>
            <a:off x="1141412" y="1447800"/>
            <a:ext cx="9905999" cy="4343401"/>
          </a:xfrm>
        </p:spPr>
        <p:txBody>
          <a:bodyPr/>
          <a:lstStyle/>
          <a:p>
            <a:pPr algn="l">
              <a:buFont typeface="+mj-lt"/>
              <a:buAutoNum type="arabicPeriod"/>
            </a:pPr>
            <a:r>
              <a:rPr lang="en-US" b="1" i="0" dirty="0">
                <a:effectLst/>
                <a:latin typeface="system-ui"/>
              </a:rPr>
              <a:t>Prediction Accuracy</a:t>
            </a:r>
            <a:r>
              <a:rPr lang="en-US" b="0" i="0" dirty="0">
                <a:effectLst/>
                <a:latin typeface="system-ui"/>
              </a:rPr>
              <a:t>: How well can we predict whether a traffic stop will occur using factors like location, time of day, and demographic information?</a:t>
            </a:r>
          </a:p>
          <a:p>
            <a:pPr algn="l">
              <a:buFont typeface="+mj-lt"/>
              <a:buAutoNum type="arabicPeriod"/>
            </a:pPr>
            <a:r>
              <a:rPr lang="en-US" b="1" i="0" dirty="0">
                <a:effectLst/>
                <a:latin typeface="system-ui"/>
              </a:rPr>
              <a:t>Key Influences</a:t>
            </a:r>
            <a:r>
              <a:rPr lang="en-US" b="0" i="0" dirty="0">
                <a:effectLst/>
                <a:latin typeface="system-ui"/>
              </a:rPr>
              <a:t>: Which factors are most important in predicting traffic stops? Are there any surprising trends or patterns?</a:t>
            </a:r>
          </a:p>
          <a:p>
            <a:pPr algn="l">
              <a:buFont typeface="+mj-lt"/>
              <a:buAutoNum type="arabicPeriod"/>
            </a:pPr>
            <a:r>
              <a:rPr lang="en-US" b="1" i="0" dirty="0">
                <a:effectLst/>
                <a:latin typeface="system-ui"/>
              </a:rPr>
              <a:t>Bias and Fairness</a:t>
            </a:r>
            <a:r>
              <a:rPr lang="en-US" b="0" i="0" dirty="0">
                <a:effectLst/>
                <a:latin typeface="system-ui"/>
              </a:rPr>
              <a:t>: Does the model show any bias in its predictions? For example, does it unfairly target certain groups of drivers more than others?</a:t>
            </a:r>
          </a:p>
          <a:p>
            <a:endParaRPr lang="en-GB" dirty="0"/>
          </a:p>
        </p:txBody>
      </p:sp>
    </p:spTree>
    <p:extLst>
      <p:ext uri="{BB962C8B-B14F-4D97-AF65-F5344CB8AC3E}">
        <p14:creationId xmlns:p14="http://schemas.microsoft.com/office/powerpoint/2010/main" val="415016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6B6A2-F607-9DF1-1FA6-27102E09D24F}"/>
              </a:ext>
            </a:extLst>
          </p:cNvPr>
          <p:cNvSpPr>
            <a:spLocks noGrp="1"/>
          </p:cNvSpPr>
          <p:nvPr>
            <p:ph type="title"/>
          </p:nvPr>
        </p:nvSpPr>
        <p:spPr>
          <a:xfrm>
            <a:off x="1141413" y="618518"/>
            <a:ext cx="9905998" cy="695932"/>
          </a:xfrm>
        </p:spPr>
        <p:txBody>
          <a:bodyPr>
            <a:normAutofit fontScale="90000"/>
          </a:bodyPr>
          <a:lstStyle/>
          <a:p>
            <a:br>
              <a:rPr lang="en-GB" dirty="0"/>
            </a:br>
            <a:r>
              <a:rPr lang="en-GB" dirty="0"/>
              <a:t>Data Understanding Overview</a:t>
            </a:r>
          </a:p>
        </p:txBody>
      </p:sp>
      <p:sp>
        <p:nvSpPr>
          <p:cNvPr id="3" name="Content Placeholder 2">
            <a:extLst>
              <a:ext uri="{FF2B5EF4-FFF2-40B4-BE49-F238E27FC236}">
                <a16:creationId xmlns:a16="http://schemas.microsoft.com/office/drawing/2014/main" id="{75564CA9-0850-AC01-AC80-7D895BE655AE}"/>
              </a:ext>
            </a:extLst>
          </p:cNvPr>
          <p:cNvSpPr>
            <a:spLocks noGrp="1"/>
          </p:cNvSpPr>
          <p:nvPr>
            <p:ph idx="1"/>
          </p:nvPr>
        </p:nvSpPr>
        <p:spPr>
          <a:xfrm>
            <a:off x="1141412" y="1314450"/>
            <a:ext cx="9905999" cy="4476751"/>
          </a:xfrm>
        </p:spPr>
        <p:txBody>
          <a:bodyPr/>
          <a:lstStyle/>
          <a:p>
            <a:pPr algn="l">
              <a:buFont typeface="+mj-lt"/>
              <a:buAutoNum type="arabicPeriod"/>
            </a:pPr>
            <a:r>
              <a:rPr lang="en-US" b="0" i="0" dirty="0">
                <a:effectLst/>
                <a:latin typeface="system-ui"/>
              </a:rPr>
              <a:t>Dataset Overview</a:t>
            </a:r>
          </a:p>
          <a:p>
            <a:pPr algn="l"/>
            <a:r>
              <a:rPr lang="en-US" b="0" i="0" dirty="0">
                <a:effectLst/>
                <a:latin typeface="system-ui"/>
              </a:rPr>
              <a:t>The Terry Traffic Stops dataset contains a comprehensive record of 61,021 police stops. This data is organized across 23 columns, providing a detailed view of each incident.</a:t>
            </a:r>
          </a:p>
          <a:p>
            <a:pPr algn="l">
              <a:buFont typeface="+mj-lt"/>
              <a:buAutoNum type="arabicPeriod" startAt="2"/>
            </a:pPr>
            <a:r>
              <a:rPr lang="en-US" b="0" i="0" dirty="0">
                <a:effectLst/>
                <a:latin typeface="system-ui"/>
              </a:rPr>
              <a:t>Data Structure</a:t>
            </a:r>
          </a:p>
          <a:p>
            <a:pPr algn="l"/>
            <a:r>
              <a:rPr lang="en-US" b="0" i="0" dirty="0">
                <a:effectLst/>
                <a:latin typeface="system-ui"/>
              </a:rPr>
              <a:t>The dataset's structure comprises 4 integer columns and 19 object columns. The object columns likely contain strings or mixed data types, allowing for a diverse range of information to be captured.</a:t>
            </a:r>
          </a:p>
          <a:p>
            <a:pPr algn="l"/>
            <a:endParaRPr lang="en-US" b="0" i="0" dirty="0">
              <a:effectLst/>
              <a:latin typeface="system-ui"/>
            </a:endParaRPr>
          </a:p>
        </p:txBody>
      </p:sp>
    </p:spTree>
    <p:extLst>
      <p:ext uri="{BB962C8B-B14F-4D97-AF65-F5344CB8AC3E}">
        <p14:creationId xmlns:p14="http://schemas.microsoft.com/office/powerpoint/2010/main" val="572820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2113-B171-311F-0B92-FFDF6243010F}"/>
              </a:ext>
            </a:extLst>
          </p:cNvPr>
          <p:cNvSpPr>
            <a:spLocks noGrp="1"/>
          </p:cNvSpPr>
          <p:nvPr>
            <p:ph type="title"/>
          </p:nvPr>
        </p:nvSpPr>
        <p:spPr>
          <a:xfrm>
            <a:off x="1141413" y="618518"/>
            <a:ext cx="9905998" cy="714982"/>
          </a:xfrm>
        </p:spPr>
        <p:txBody>
          <a:bodyPr/>
          <a:lstStyle/>
          <a:p>
            <a:r>
              <a:rPr lang="en-US" dirty="0" err="1"/>
              <a:t>Cont</a:t>
            </a:r>
            <a:r>
              <a:rPr lang="en-US" dirty="0"/>
              <a:t>…</a:t>
            </a:r>
            <a:endParaRPr lang="en-GB" dirty="0"/>
          </a:p>
        </p:txBody>
      </p:sp>
      <p:sp>
        <p:nvSpPr>
          <p:cNvPr id="3" name="Content Placeholder 2">
            <a:extLst>
              <a:ext uri="{FF2B5EF4-FFF2-40B4-BE49-F238E27FC236}">
                <a16:creationId xmlns:a16="http://schemas.microsoft.com/office/drawing/2014/main" id="{67EABC8A-7C61-C31C-3CB1-CEEB749F2C71}"/>
              </a:ext>
            </a:extLst>
          </p:cNvPr>
          <p:cNvSpPr>
            <a:spLocks noGrp="1"/>
          </p:cNvSpPr>
          <p:nvPr>
            <p:ph idx="1"/>
          </p:nvPr>
        </p:nvSpPr>
        <p:spPr>
          <a:xfrm>
            <a:off x="1141412" y="1333500"/>
            <a:ext cx="9905999" cy="4457701"/>
          </a:xfrm>
        </p:spPr>
        <p:txBody>
          <a:bodyPr/>
          <a:lstStyle/>
          <a:p>
            <a:pPr algn="l">
              <a:buFont typeface="+mj-lt"/>
              <a:buAutoNum type="arabicPeriod" startAt="3"/>
            </a:pPr>
            <a:r>
              <a:rPr lang="en-US" b="0" i="0" dirty="0">
                <a:effectLst/>
                <a:latin typeface="system-ui"/>
              </a:rPr>
              <a:t>Missing Data</a:t>
            </a:r>
          </a:p>
          <a:p>
            <a:pPr algn="l"/>
            <a:r>
              <a:rPr lang="en-US" b="0" i="0" dirty="0">
                <a:effectLst/>
                <a:latin typeface="system-ui"/>
              </a:rPr>
              <a:t>While most columns are complete, there are two notable exceptions. The "Weapon Type" column has the highest number of null values at 32,565, suggesting that weapon information is not always available or applicable. Additionally, the "Officer Squad" column has 561 missing entries.</a:t>
            </a:r>
          </a:p>
          <a:p>
            <a:pPr algn="l">
              <a:buFont typeface="+mj-lt"/>
              <a:buAutoNum type="arabicPeriod" startAt="4"/>
            </a:pPr>
            <a:r>
              <a:rPr lang="en-US" b="0" i="0" dirty="0">
                <a:effectLst/>
                <a:latin typeface="system-ui"/>
              </a:rPr>
              <a:t>Key Column Categories</a:t>
            </a:r>
          </a:p>
          <a:p>
            <a:pPr algn="l"/>
            <a:r>
              <a:rPr lang="en-US" b="0" i="0" dirty="0">
                <a:effectLst/>
                <a:latin typeface="system-ui"/>
              </a:rPr>
              <a:t>4.1 Subject Information The dataset includes details about the subjects of the stops, such as their age group, ID, perceived race, and perceived gender.</a:t>
            </a:r>
          </a:p>
          <a:p>
            <a:endParaRPr lang="en-GB" dirty="0"/>
          </a:p>
        </p:txBody>
      </p:sp>
    </p:spTree>
    <p:extLst>
      <p:ext uri="{BB962C8B-B14F-4D97-AF65-F5344CB8AC3E}">
        <p14:creationId xmlns:p14="http://schemas.microsoft.com/office/powerpoint/2010/main" val="1381269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6A907-8744-76D5-AA2D-576BD6EB7ED5}"/>
              </a:ext>
            </a:extLst>
          </p:cNvPr>
          <p:cNvSpPr>
            <a:spLocks noGrp="1"/>
          </p:cNvSpPr>
          <p:nvPr>
            <p:ph type="title"/>
          </p:nvPr>
        </p:nvSpPr>
        <p:spPr>
          <a:xfrm>
            <a:off x="1141413" y="618518"/>
            <a:ext cx="9905998" cy="448281"/>
          </a:xfrm>
        </p:spPr>
        <p:txBody>
          <a:bodyPr>
            <a:normAutofit fontScale="90000"/>
          </a:bodyPr>
          <a:lstStyle/>
          <a:p>
            <a:r>
              <a:rPr lang="en-US" dirty="0" err="1"/>
              <a:t>Cont</a:t>
            </a:r>
            <a:r>
              <a:rPr lang="en-US" dirty="0"/>
              <a:t>…</a:t>
            </a:r>
            <a:endParaRPr lang="en-GB" dirty="0"/>
          </a:p>
        </p:txBody>
      </p:sp>
      <p:sp>
        <p:nvSpPr>
          <p:cNvPr id="3" name="Content Placeholder 2">
            <a:extLst>
              <a:ext uri="{FF2B5EF4-FFF2-40B4-BE49-F238E27FC236}">
                <a16:creationId xmlns:a16="http://schemas.microsoft.com/office/drawing/2014/main" id="{2818D0E7-E772-13F7-BFBA-A4A96507D633}"/>
              </a:ext>
            </a:extLst>
          </p:cNvPr>
          <p:cNvSpPr>
            <a:spLocks noGrp="1"/>
          </p:cNvSpPr>
          <p:nvPr>
            <p:ph idx="1"/>
          </p:nvPr>
        </p:nvSpPr>
        <p:spPr>
          <a:xfrm>
            <a:off x="1141412" y="1066799"/>
            <a:ext cx="9905999" cy="4724402"/>
          </a:xfrm>
        </p:spPr>
        <p:txBody>
          <a:bodyPr>
            <a:normAutofit fontScale="92500" lnSpcReduction="10000"/>
          </a:bodyPr>
          <a:lstStyle/>
          <a:p>
            <a:pPr algn="l"/>
            <a:r>
              <a:rPr lang="en-US" b="0" i="0" dirty="0">
                <a:effectLst/>
                <a:latin typeface="system-ui"/>
              </a:rPr>
              <a:t>4.2 Officer Details Information about the officers conducting the stops is also recorded, including their ID, year of birth (YOB), gender, and race.</a:t>
            </a:r>
          </a:p>
          <a:p>
            <a:pPr algn="l"/>
            <a:r>
              <a:rPr lang="en-US" b="0" i="0" dirty="0">
                <a:effectLst/>
                <a:latin typeface="system-ui"/>
              </a:rPr>
              <a:t>4.3 Stop Characteristics Each stop is documented with a unique Terry Stop ID, along with the stop resolution and the reported date and time.</a:t>
            </a:r>
          </a:p>
          <a:p>
            <a:pPr algn="l"/>
            <a:r>
              <a:rPr lang="en-US" b="0" i="0" dirty="0">
                <a:effectLst/>
                <a:latin typeface="system-ui"/>
              </a:rPr>
              <a:t>4.4 Location Data The geographic context of each stop is captured through precinct, sector, and beat information.</a:t>
            </a:r>
          </a:p>
          <a:p>
            <a:pPr algn="l">
              <a:buFont typeface="+mj-lt"/>
              <a:buAutoNum type="arabicPeriod" startAt="5"/>
            </a:pPr>
            <a:r>
              <a:rPr lang="en-US" b="0" i="0" dirty="0">
                <a:effectLst/>
                <a:latin typeface="system-ui"/>
              </a:rPr>
              <a:t>Numerical Insights</a:t>
            </a:r>
          </a:p>
          <a:p>
            <a:pPr algn="l"/>
            <a:r>
              <a:rPr lang="en-US" b="0" i="0" dirty="0">
                <a:effectLst/>
                <a:latin typeface="system-ui"/>
              </a:rPr>
              <a:t>The "Officer YOB" column provides interesting demographic data about the police force. Birth years range from 1900 to 2002, with a mean of 1984. Both the Subject ID and Terry Stop ID columns show a wide range of values, likely serving as unique identifiers for each entry.</a:t>
            </a:r>
          </a:p>
          <a:p>
            <a:endParaRPr lang="en-GB" dirty="0"/>
          </a:p>
        </p:txBody>
      </p:sp>
    </p:spTree>
    <p:extLst>
      <p:ext uri="{BB962C8B-B14F-4D97-AF65-F5344CB8AC3E}">
        <p14:creationId xmlns:p14="http://schemas.microsoft.com/office/powerpoint/2010/main" val="449945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6D223-9EF2-8A32-AD56-0C5DD9DD60A4}"/>
              </a:ext>
            </a:extLst>
          </p:cNvPr>
          <p:cNvSpPr>
            <a:spLocks noGrp="1"/>
          </p:cNvSpPr>
          <p:nvPr>
            <p:ph type="title"/>
          </p:nvPr>
        </p:nvSpPr>
        <p:spPr>
          <a:xfrm>
            <a:off x="1141413" y="618518"/>
            <a:ext cx="9905998" cy="448281"/>
          </a:xfrm>
        </p:spPr>
        <p:txBody>
          <a:bodyPr>
            <a:normAutofit fontScale="90000"/>
          </a:bodyPr>
          <a:lstStyle/>
          <a:p>
            <a:r>
              <a:rPr lang="en-US" dirty="0" err="1"/>
              <a:t>Cont</a:t>
            </a:r>
            <a:r>
              <a:rPr lang="en-US" dirty="0"/>
              <a:t>…</a:t>
            </a:r>
            <a:endParaRPr lang="en-GB" dirty="0"/>
          </a:p>
        </p:txBody>
      </p:sp>
      <p:sp>
        <p:nvSpPr>
          <p:cNvPr id="3" name="Content Placeholder 2">
            <a:extLst>
              <a:ext uri="{FF2B5EF4-FFF2-40B4-BE49-F238E27FC236}">
                <a16:creationId xmlns:a16="http://schemas.microsoft.com/office/drawing/2014/main" id="{AD25B320-3874-3DA5-1A08-2A04B1C55615}"/>
              </a:ext>
            </a:extLst>
          </p:cNvPr>
          <p:cNvSpPr>
            <a:spLocks noGrp="1"/>
          </p:cNvSpPr>
          <p:nvPr>
            <p:ph idx="1"/>
          </p:nvPr>
        </p:nvSpPr>
        <p:spPr>
          <a:xfrm>
            <a:off x="1141412" y="1066799"/>
            <a:ext cx="9905999" cy="4724402"/>
          </a:xfrm>
        </p:spPr>
        <p:txBody>
          <a:bodyPr/>
          <a:lstStyle/>
          <a:p>
            <a:pPr algn="l">
              <a:buFont typeface="+mj-lt"/>
              <a:buAutoNum type="arabicPeriod" startAt="6"/>
            </a:pPr>
            <a:r>
              <a:rPr lang="en-US" b="0" i="0" dirty="0">
                <a:effectLst/>
                <a:latin typeface="system-ui"/>
              </a:rPr>
              <a:t>Categorical Data Highlights</a:t>
            </a:r>
          </a:p>
          <a:p>
            <a:pPr algn="l"/>
            <a:r>
              <a:rPr lang="en-US" b="0" i="0" dirty="0">
                <a:effectLst/>
                <a:latin typeface="system-ui"/>
              </a:rPr>
              <a:t>Several columns offer insights into the nature of the stops and the diversity of those involved:</a:t>
            </a:r>
          </a:p>
          <a:p>
            <a:pPr algn="l">
              <a:buFont typeface="Arial" panose="020B0604020202020204" pitchFamily="34" charset="0"/>
              <a:buChar char="•"/>
            </a:pPr>
            <a:r>
              <a:rPr lang="en-US" b="0" i="0" dirty="0">
                <a:effectLst/>
                <a:latin typeface="system-ui"/>
              </a:rPr>
              <a:t>Stop Resolution has 5 unique categories, indicating various outcomes of the stops.</a:t>
            </a:r>
          </a:p>
          <a:p>
            <a:pPr algn="l">
              <a:buFont typeface="Arial" panose="020B0604020202020204" pitchFamily="34" charset="0"/>
              <a:buChar char="•"/>
            </a:pPr>
            <a:r>
              <a:rPr lang="en-US" b="0" i="0" dirty="0">
                <a:effectLst/>
                <a:latin typeface="system-ui"/>
              </a:rPr>
              <a:t>There are 9 distinct precincts represented in the data.</a:t>
            </a:r>
          </a:p>
          <a:p>
            <a:pPr algn="l">
              <a:buFont typeface="Arial" panose="020B0604020202020204" pitchFamily="34" charset="0"/>
              <a:buChar char="•"/>
            </a:pPr>
            <a:r>
              <a:rPr lang="en-US" b="0" i="0" dirty="0">
                <a:effectLst/>
                <a:latin typeface="system-ui"/>
              </a:rPr>
              <a:t>Officer Race is categorized into 9 groups.</a:t>
            </a:r>
          </a:p>
          <a:p>
            <a:pPr algn="l">
              <a:buFont typeface="Arial" panose="020B0604020202020204" pitchFamily="34" charset="0"/>
              <a:buChar char="•"/>
            </a:pPr>
            <a:r>
              <a:rPr lang="en-US" b="0" i="0" dirty="0">
                <a:effectLst/>
                <a:latin typeface="system-ui"/>
              </a:rPr>
              <a:t>Subject Perceived Race has 11 unique categories, suggesting a detailed approach to recording racial data.</a:t>
            </a:r>
          </a:p>
          <a:p>
            <a:endParaRPr lang="en-GB" dirty="0"/>
          </a:p>
        </p:txBody>
      </p:sp>
    </p:spTree>
    <p:extLst>
      <p:ext uri="{BB962C8B-B14F-4D97-AF65-F5344CB8AC3E}">
        <p14:creationId xmlns:p14="http://schemas.microsoft.com/office/powerpoint/2010/main" val="12682076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B116C154-5A0F-4CDC-8C15-D2E21584649C}">
  <ds:schemaRefs>
    <ds:schemaRef ds:uri="http://schemas.microsoft.com/sharepoint/v3/contenttype/forms"/>
  </ds:schemaRefs>
</ds:datastoreItem>
</file>

<file path=customXml/itemProps2.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TM04033919[[fn=Circuit]]</Template>
  <TotalTime>264</TotalTime>
  <Words>2490</Words>
  <Application>Microsoft Office PowerPoint</Application>
  <PresentationFormat>Widescreen</PresentationFormat>
  <Paragraphs>146</Paragraphs>
  <Slides>35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Century Gothic</vt:lpstr>
      <vt:lpstr>SegoeUIVariable</vt:lpstr>
      <vt:lpstr>Source Sans Pro Light</vt:lpstr>
      <vt:lpstr>system-ui</vt:lpstr>
      <vt:lpstr>Tw Cen MT</vt:lpstr>
      <vt:lpstr>Circuit</vt:lpstr>
      <vt:lpstr> Decoding Arrest Decisions in Terry Traffic Stops</vt:lpstr>
      <vt:lpstr>BUSINESS UNDERSTANDING</vt:lpstr>
      <vt:lpstr>Cont…</vt:lpstr>
      <vt:lpstr>Cont…</vt:lpstr>
      <vt:lpstr> Research Questions:</vt:lpstr>
      <vt:lpstr> Data Understanding Overview</vt:lpstr>
      <vt:lpstr>Cont…</vt:lpstr>
      <vt:lpstr>Cont…</vt:lpstr>
      <vt:lpstr>Cont…</vt:lpstr>
      <vt:lpstr>Cont…</vt:lpstr>
      <vt:lpstr>Data Cleaning </vt:lpstr>
      <vt:lpstr>Exploratory Data Analysis</vt:lpstr>
      <vt:lpstr>PowerPoint Presentation</vt:lpstr>
      <vt:lpstr>PowerPoint Presentation</vt:lpstr>
      <vt:lpstr>PowerPoint Presentation</vt:lpstr>
      <vt:lpstr>PowerPoint Presentation</vt:lpstr>
      <vt:lpstr>PowerPoint Presentation</vt:lpstr>
      <vt:lpstr>Univariate analysis on categorical columns</vt:lpstr>
      <vt:lpstr>PowerPoint Presentation</vt:lpstr>
      <vt:lpstr>PowerPoint Presentation</vt:lpstr>
      <vt:lpstr>PowerPoint Presentation</vt:lpstr>
      <vt:lpstr>Exploratory Data Analysis</vt:lpstr>
      <vt:lpstr>PowerPoint Presentation</vt:lpstr>
      <vt:lpstr>PowerPoint Presentation</vt:lpstr>
      <vt:lpstr>Checking for Outliers</vt:lpstr>
      <vt:lpstr>Feature Engineering</vt:lpstr>
      <vt:lpstr>Data Preparation for Modelling</vt:lpstr>
      <vt:lpstr>PowerPoint Presentation</vt:lpstr>
      <vt:lpstr>Data Splitting for Training and Testing</vt:lpstr>
      <vt:lpstr>Model Training and Evaluation</vt:lpstr>
      <vt:lpstr>Logistic Regression performance</vt:lpstr>
      <vt:lpstr>Decision trees performance</vt:lpstr>
      <vt:lpstr>conclusion</vt:lpstr>
      <vt:lpstr>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 K Rono</dc:creator>
  <cp:lastModifiedBy>Eric K Rono</cp:lastModifiedBy>
  <cp:revision>2</cp:revision>
  <dcterms:created xsi:type="dcterms:W3CDTF">2024-09-01T19:48:21Z</dcterms:created>
  <dcterms:modified xsi:type="dcterms:W3CDTF">2024-09-02T17:10:26Z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